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24"/>
  </p:notesMasterIdLst>
  <p:sldIdLst>
    <p:sldId id="297" r:id="rId2"/>
    <p:sldId id="256" r:id="rId3"/>
    <p:sldId id="298" r:id="rId4"/>
    <p:sldId id="294" r:id="rId5"/>
    <p:sldId id="295" r:id="rId6"/>
    <p:sldId id="296" r:id="rId7"/>
    <p:sldId id="265" r:id="rId8"/>
    <p:sldId id="299" r:id="rId9"/>
    <p:sldId id="262" r:id="rId10"/>
    <p:sldId id="272" r:id="rId11"/>
    <p:sldId id="280" r:id="rId12"/>
    <p:sldId id="281" r:id="rId13"/>
    <p:sldId id="291" r:id="rId14"/>
    <p:sldId id="269" r:id="rId15"/>
    <p:sldId id="290" r:id="rId16"/>
    <p:sldId id="263" r:id="rId17"/>
    <p:sldId id="267" r:id="rId18"/>
    <p:sldId id="270" r:id="rId19"/>
    <p:sldId id="289" r:id="rId20"/>
    <p:sldId id="276" r:id="rId21"/>
    <p:sldId id="292" r:id="rId22"/>
    <p:sldId id="29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FA4C0"/>
    <a:srgbClr val="2B0730"/>
    <a:srgbClr val="461D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41"/>
    <p:restoredTop sz="78859"/>
  </p:normalViewPr>
  <p:slideViewPr>
    <p:cSldViewPr snapToGrid="0" snapToObjects="1">
      <p:cViewPr varScale="1">
        <p:scale>
          <a:sx n="123" d="100"/>
          <a:sy n="123" d="100"/>
        </p:scale>
        <p:origin x="14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0BAF0A-9ABF-7A49-A9F0-70849AF5C24A}" type="doc">
      <dgm:prSet loTypeId="urn:microsoft.com/office/officeart/2005/8/layout/list1" loCatId="" qsTypeId="urn:microsoft.com/office/officeart/2005/8/quickstyle/simple3" qsCatId="simple" csTypeId="urn:microsoft.com/office/officeart/2005/8/colors/accent1_2" csCatId="accent1" phldr="1"/>
      <dgm:spPr/>
      <dgm:t>
        <a:bodyPr/>
        <a:lstStyle/>
        <a:p>
          <a:endParaRPr lang="en-GB"/>
        </a:p>
      </dgm:t>
    </dgm:pt>
    <dgm:pt modelId="{7C8AF230-9B42-794B-997B-20350886BD73}">
      <dgm:prSet phldrT="[Text]"/>
      <dgm:spPr/>
      <dgm:t>
        <a:bodyPr/>
        <a:lstStyle/>
        <a:p>
          <a:pPr>
            <a:buNone/>
          </a:pPr>
          <a:r>
            <a:rPr lang="en-GB" dirty="0"/>
            <a:t>7 Application Layer</a:t>
          </a:r>
        </a:p>
      </dgm:t>
    </dgm:pt>
    <dgm:pt modelId="{0153DBC2-97BF-334F-A2D1-53A6E96166E5}" type="parTrans" cxnId="{8AF4EC0B-0310-4C48-AB7D-E1577AFCBA72}">
      <dgm:prSet/>
      <dgm:spPr/>
      <dgm:t>
        <a:bodyPr/>
        <a:lstStyle/>
        <a:p>
          <a:endParaRPr lang="en-GB"/>
        </a:p>
      </dgm:t>
    </dgm:pt>
    <dgm:pt modelId="{04A9153E-8B8D-B447-B776-830C23ADF4C7}" type="sibTrans" cxnId="{8AF4EC0B-0310-4C48-AB7D-E1577AFCBA72}">
      <dgm:prSet/>
      <dgm:spPr/>
      <dgm:t>
        <a:bodyPr/>
        <a:lstStyle/>
        <a:p>
          <a:endParaRPr lang="en-GB"/>
        </a:p>
      </dgm:t>
    </dgm:pt>
    <dgm:pt modelId="{FC1FA831-654B-E64E-9AB0-B704D7B70418}">
      <dgm:prSet phldrT="[Text]"/>
      <dgm:spPr/>
      <dgm:t>
        <a:bodyPr/>
        <a:lstStyle/>
        <a:p>
          <a:pPr>
            <a:buNone/>
          </a:pPr>
          <a:r>
            <a:rPr lang="en-GB" dirty="0"/>
            <a:t>For human consumption – what we see </a:t>
          </a:r>
          <a:r>
            <a:rPr lang="en-GB" dirty="0" err="1"/>
            <a:t>eg.</a:t>
          </a:r>
          <a:r>
            <a:rPr lang="en-GB" dirty="0"/>
            <a:t> HTTP, SNMP, FTP</a:t>
          </a:r>
        </a:p>
      </dgm:t>
    </dgm:pt>
    <dgm:pt modelId="{C90C7792-81AC-C24B-B609-8CA73B15EE3C}" type="parTrans" cxnId="{4A85FACF-244D-F54B-9A47-B34CCB5921D2}">
      <dgm:prSet/>
      <dgm:spPr/>
      <dgm:t>
        <a:bodyPr/>
        <a:lstStyle/>
        <a:p>
          <a:endParaRPr lang="en-GB"/>
        </a:p>
      </dgm:t>
    </dgm:pt>
    <dgm:pt modelId="{E473D500-16CE-B94C-885D-76871E901FD2}" type="sibTrans" cxnId="{4A85FACF-244D-F54B-9A47-B34CCB5921D2}">
      <dgm:prSet/>
      <dgm:spPr/>
      <dgm:t>
        <a:bodyPr/>
        <a:lstStyle/>
        <a:p>
          <a:endParaRPr lang="en-GB"/>
        </a:p>
      </dgm:t>
    </dgm:pt>
    <dgm:pt modelId="{80FE8421-520D-C74C-B776-660B894F89A8}">
      <dgm:prSet phldrT="[Text]"/>
      <dgm:spPr/>
      <dgm:t>
        <a:bodyPr/>
        <a:lstStyle/>
        <a:p>
          <a:pPr>
            <a:buNone/>
          </a:pPr>
          <a:r>
            <a:rPr lang="en-GB" dirty="0"/>
            <a:t>6 Presentation Layer</a:t>
          </a:r>
        </a:p>
      </dgm:t>
    </dgm:pt>
    <dgm:pt modelId="{1852C1D5-B244-5348-98E8-F638FCE4AC62}" type="parTrans" cxnId="{CF052428-CB1A-FE45-AE38-B9CE36829A59}">
      <dgm:prSet/>
      <dgm:spPr/>
      <dgm:t>
        <a:bodyPr/>
        <a:lstStyle/>
        <a:p>
          <a:endParaRPr lang="en-GB"/>
        </a:p>
      </dgm:t>
    </dgm:pt>
    <dgm:pt modelId="{0D29AC41-CDC2-7947-A951-54849842DEDD}" type="sibTrans" cxnId="{CF052428-CB1A-FE45-AE38-B9CE36829A59}">
      <dgm:prSet/>
      <dgm:spPr/>
      <dgm:t>
        <a:bodyPr/>
        <a:lstStyle/>
        <a:p>
          <a:endParaRPr lang="en-GB"/>
        </a:p>
      </dgm:t>
    </dgm:pt>
    <dgm:pt modelId="{842C530D-2506-E34E-9B53-5F50651DB5FC}">
      <dgm:prSet phldrT="[Text]"/>
      <dgm:spPr/>
      <dgm:t>
        <a:bodyPr/>
        <a:lstStyle/>
        <a:p>
          <a:pPr>
            <a:buNone/>
          </a:pPr>
          <a:r>
            <a:rPr lang="en-GB" dirty="0"/>
            <a:t>Processes data to be used by the app layer, including encryption/decryption, jpg, SSL, TLS</a:t>
          </a:r>
        </a:p>
      </dgm:t>
    </dgm:pt>
    <dgm:pt modelId="{8B887F2D-B94A-2B48-9BE5-83AB50653444}" type="parTrans" cxnId="{5349E68A-A947-2646-9EA4-D135AE02011D}">
      <dgm:prSet/>
      <dgm:spPr/>
      <dgm:t>
        <a:bodyPr/>
        <a:lstStyle/>
        <a:p>
          <a:endParaRPr lang="en-GB"/>
        </a:p>
      </dgm:t>
    </dgm:pt>
    <dgm:pt modelId="{236A6126-54B7-3346-B107-DE9CC8F9ED4E}" type="sibTrans" cxnId="{5349E68A-A947-2646-9EA4-D135AE02011D}">
      <dgm:prSet/>
      <dgm:spPr/>
      <dgm:t>
        <a:bodyPr/>
        <a:lstStyle/>
        <a:p>
          <a:endParaRPr lang="en-GB"/>
        </a:p>
      </dgm:t>
    </dgm:pt>
    <dgm:pt modelId="{AAA98915-1835-0D4F-A516-080E580898A0}">
      <dgm:prSet phldrT="[Text]"/>
      <dgm:spPr/>
      <dgm:t>
        <a:bodyPr/>
        <a:lstStyle/>
        <a:p>
          <a:pPr>
            <a:buNone/>
          </a:pPr>
          <a:r>
            <a:rPr lang="en-GB" dirty="0"/>
            <a:t>5 Session Layer</a:t>
          </a:r>
        </a:p>
      </dgm:t>
    </dgm:pt>
    <dgm:pt modelId="{BAB74B79-2D97-EC47-A062-2D375B9E427F}" type="parTrans" cxnId="{632DA792-2DC4-BF4B-8D06-0CE5BF53F617}">
      <dgm:prSet/>
      <dgm:spPr/>
      <dgm:t>
        <a:bodyPr/>
        <a:lstStyle/>
        <a:p>
          <a:endParaRPr lang="en-GB"/>
        </a:p>
      </dgm:t>
    </dgm:pt>
    <dgm:pt modelId="{55D29D54-A4DA-FF44-B215-FB058545DBDA}" type="sibTrans" cxnId="{632DA792-2DC4-BF4B-8D06-0CE5BF53F617}">
      <dgm:prSet/>
      <dgm:spPr/>
      <dgm:t>
        <a:bodyPr/>
        <a:lstStyle/>
        <a:p>
          <a:endParaRPr lang="en-GB"/>
        </a:p>
      </dgm:t>
    </dgm:pt>
    <dgm:pt modelId="{AEA6D1DA-121C-1546-8285-68C413EE878F}">
      <dgm:prSet phldrT="[Text]"/>
      <dgm:spPr/>
      <dgm:t>
        <a:bodyPr/>
        <a:lstStyle/>
        <a:p>
          <a:pPr>
            <a:buNone/>
          </a:pPr>
          <a:r>
            <a:rPr lang="en-GB" dirty="0"/>
            <a:t>4 Transportation Layer (TCP/UDP)</a:t>
          </a:r>
        </a:p>
      </dgm:t>
    </dgm:pt>
    <dgm:pt modelId="{7EA9C48A-A7D0-2446-A1D4-B809840D9AC7}" type="parTrans" cxnId="{C284CA8E-9804-6645-A2D0-2DC61C03A798}">
      <dgm:prSet/>
      <dgm:spPr/>
      <dgm:t>
        <a:bodyPr/>
        <a:lstStyle/>
        <a:p>
          <a:endParaRPr lang="en-GB"/>
        </a:p>
      </dgm:t>
    </dgm:pt>
    <dgm:pt modelId="{67697777-0A74-7440-803A-D3E273EA3E43}" type="sibTrans" cxnId="{C284CA8E-9804-6645-A2D0-2DC61C03A798}">
      <dgm:prSet/>
      <dgm:spPr/>
      <dgm:t>
        <a:bodyPr/>
        <a:lstStyle/>
        <a:p>
          <a:endParaRPr lang="en-GB"/>
        </a:p>
      </dgm:t>
    </dgm:pt>
    <dgm:pt modelId="{1C56CC4A-A5EF-6B45-B111-180C5CD68DBE}">
      <dgm:prSet phldrT="[Text]"/>
      <dgm:spPr/>
      <dgm:t>
        <a:bodyPr/>
        <a:lstStyle/>
        <a:p>
          <a:pPr>
            <a:buNone/>
          </a:pPr>
          <a:r>
            <a:rPr lang="en-GB" dirty="0"/>
            <a:t>Responsible for transporting packets in a way that covers flow control and reliability</a:t>
          </a:r>
        </a:p>
      </dgm:t>
    </dgm:pt>
    <dgm:pt modelId="{7945F833-02FD-0B44-84F3-DFF603C442DA}" type="parTrans" cxnId="{AF3EF7E9-10B8-9E41-A92F-E31892463A48}">
      <dgm:prSet/>
      <dgm:spPr/>
      <dgm:t>
        <a:bodyPr/>
        <a:lstStyle/>
        <a:p>
          <a:endParaRPr lang="en-GB"/>
        </a:p>
      </dgm:t>
    </dgm:pt>
    <dgm:pt modelId="{E13D3895-8454-804B-9718-297CD17F26E2}" type="sibTrans" cxnId="{AF3EF7E9-10B8-9E41-A92F-E31892463A48}">
      <dgm:prSet/>
      <dgm:spPr/>
      <dgm:t>
        <a:bodyPr/>
        <a:lstStyle/>
        <a:p>
          <a:endParaRPr lang="en-GB"/>
        </a:p>
      </dgm:t>
    </dgm:pt>
    <dgm:pt modelId="{EA8143AB-425E-C045-97FB-1201D8FEEEB3}">
      <dgm:prSet phldrT="[Text]"/>
      <dgm:spPr/>
      <dgm:t>
        <a:bodyPr/>
        <a:lstStyle/>
        <a:p>
          <a:pPr>
            <a:buNone/>
          </a:pPr>
          <a:r>
            <a:rPr lang="en-GB" dirty="0"/>
            <a:t>3 Network Layer</a:t>
          </a:r>
        </a:p>
      </dgm:t>
    </dgm:pt>
    <dgm:pt modelId="{857FF821-FC1A-2F43-9B03-3186C2165C85}" type="parTrans" cxnId="{6F6B804D-A675-504A-8B6C-CD12CE962997}">
      <dgm:prSet/>
      <dgm:spPr/>
      <dgm:t>
        <a:bodyPr/>
        <a:lstStyle/>
        <a:p>
          <a:endParaRPr lang="en-GB"/>
        </a:p>
      </dgm:t>
    </dgm:pt>
    <dgm:pt modelId="{90752B9D-F9C0-AB49-A423-A7CADBEC9DF1}" type="sibTrans" cxnId="{6F6B804D-A675-504A-8B6C-CD12CE962997}">
      <dgm:prSet/>
      <dgm:spPr/>
      <dgm:t>
        <a:bodyPr/>
        <a:lstStyle/>
        <a:p>
          <a:endParaRPr lang="en-GB"/>
        </a:p>
      </dgm:t>
    </dgm:pt>
    <dgm:pt modelId="{E5034A56-C936-8A42-A97A-2840BD4AA5B0}">
      <dgm:prSet phldrT="[Text]"/>
      <dgm:spPr/>
      <dgm:t>
        <a:bodyPr/>
        <a:lstStyle/>
        <a:p>
          <a:pPr>
            <a:buNone/>
          </a:pPr>
          <a:r>
            <a:rPr lang="en-GB" dirty="0"/>
            <a:t>Routing data from A to B going across boundaries – IP’s, ICMP, IPsec, IGMP</a:t>
          </a:r>
        </a:p>
      </dgm:t>
    </dgm:pt>
    <dgm:pt modelId="{25432C4C-7AAD-234F-9166-999E52945010}" type="parTrans" cxnId="{20B863BA-0BA0-F542-9D27-5F146F66310F}">
      <dgm:prSet/>
      <dgm:spPr/>
      <dgm:t>
        <a:bodyPr/>
        <a:lstStyle/>
        <a:p>
          <a:endParaRPr lang="en-GB"/>
        </a:p>
      </dgm:t>
    </dgm:pt>
    <dgm:pt modelId="{74CA7BF7-085B-694B-9694-78E842CEDD77}" type="sibTrans" cxnId="{20B863BA-0BA0-F542-9D27-5F146F66310F}">
      <dgm:prSet/>
      <dgm:spPr/>
      <dgm:t>
        <a:bodyPr/>
        <a:lstStyle/>
        <a:p>
          <a:endParaRPr lang="en-GB"/>
        </a:p>
      </dgm:t>
    </dgm:pt>
    <dgm:pt modelId="{66B71695-5C91-FB40-BF73-72DFF77D646F}">
      <dgm:prSet phldrT="[Text]"/>
      <dgm:spPr/>
      <dgm:t>
        <a:bodyPr/>
        <a:lstStyle/>
        <a:p>
          <a:pPr>
            <a:buNone/>
          </a:pPr>
          <a:r>
            <a:rPr lang="en-GB" dirty="0"/>
            <a:t>2 Data Link Layer</a:t>
          </a:r>
        </a:p>
      </dgm:t>
    </dgm:pt>
    <dgm:pt modelId="{C4652B59-9713-1D46-92AE-61DD1384D494}" type="parTrans" cxnId="{B6EE2934-C9B8-B441-AFDA-E1F7286915B1}">
      <dgm:prSet/>
      <dgm:spPr/>
      <dgm:t>
        <a:bodyPr/>
        <a:lstStyle/>
        <a:p>
          <a:endParaRPr lang="en-GB"/>
        </a:p>
      </dgm:t>
    </dgm:pt>
    <dgm:pt modelId="{8323E1C1-BAC5-F843-B41B-19D30379E062}" type="sibTrans" cxnId="{B6EE2934-C9B8-B441-AFDA-E1F7286915B1}">
      <dgm:prSet/>
      <dgm:spPr/>
      <dgm:t>
        <a:bodyPr/>
        <a:lstStyle/>
        <a:p>
          <a:endParaRPr lang="en-GB"/>
        </a:p>
      </dgm:t>
    </dgm:pt>
    <dgm:pt modelId="{5936E744-D945-024F-BBC4-54D34305584F}">
      <dgm:prSet phldrT="[Text]"/>
      <dgm:spPr/>
      <dgm:t>
        <a:bodyPr/>
        <a:lstStyle/>
        <a:p>
          <a:pPr>
            <a:buNone/>
          </a:pPr>
          <a:r>
            <a:rPr lang="en-GB" dirty="0"/>
            <a:t>How data is linked up from point A to B </a:t>
          </a:r>
          <a:r>
            <a:rPr lang="en-GB" dirty="0" err="1"/>
            <a:t>eg.</a:t>
          </a:r>
          <a:r>
            <a:rPr lang="en-GB" dirty="0"/>
            <a:t> ARP, MAC Address</a:t>
          </a:r>
        </a:p>
      </dgm:t>
    </dgm:pt>
    <dgm:pt modelId="{42AC70A0-24DB-4F45-B603-04BB009E78BF}" type="parTrans" cxnId="{24DA6E77-F056-5247-8072-2BCB460D84A9}">
      <dgm:prSet/>
      <dgm:spPr/>
      <dgm:t>
        <a:bodyPr/>
        <a:lstStyle/>
        <a:p>
          <a:endParaRPr lang="en-GB"/>
        </a:p>
      </dgm:t>
    </dgm:pt>
    <dgm:pt modelId="{23AD3FFD-B568-B748-92A7-1278CCAC8673}" type="sibTrans" cxnId="{24DA6E77-F056-5247-8072-2BCB460D84A9}">
      <dgm:prSet/>
      <dgm:spPr/>
      <dgm:t>
        <a:bodyPr/>
        <a:lstStyle/>
        <a:p>
          <a:endParaRPr lang="en-GB"/>
        </a:p>
      </dgm:t>
    </dgm:pt>
    <dgm:pt modelId="{C52E148B-4D2A-4B4E-9477-415051C8A16D}">
      <dgm:prSet phldrT="[Text]"/>
      <dgm:spPr/>
      <dgm:t>
        <a:bodyPr/>
        <a:lstStyle/>
        <a:p>
          <a:pPr>
            <a:buNone/>
          </a:pPr>
          <a:r>
            <a:rPr lang="en-GB" dirty="0"/>
            <a:t>1 Physical Layer</a:t>
          </a:r>
        </a:p>
      </dgm:t>
    </dgm:pt>
    <dgm:pt modelId="{BF27E968-1D94-B746-A8F1-A62F1D386E4E}" type="parTrans" cxnId="{16E47D2F-C0E0-304A-AACA-A068C64D8032}">
      <dgm:prSet/>
      <dgm:spPr/>
      <dgm:t>
        <a:bodyPr/>
        <a:lstStyle/>
        <a:p>
          <a:endParaRPr lang="en-GB"/>
        </a:p>
      </dgm:t>
    </dgm:pt>
    <dgm:pt modelId="{7779DF5E-8AD4-7243-BD51-C102CBDE8BCE}" type="sibTrans" cxnId="{16E47D2F-C0E0-304A-AACA-A068C64D8032}">
      <dgm:prSet/>
      <dgm:spPr/>
      <dgm:t>
        <a:bodyPr/>
        <a:lstStyle/>
        <a:p>
          <a:endParaRPr lang="en-GB"/>
        </a:p>
      </dgm:t>
    </dgm:pt>
    <dgm:pt modelId="{02F5EF6F-90DE-C04D-AEF3-F4B654C281FD}">
      <dgm:prSet phldrT="[Text]"/>
      <dgm:spPr/>
      <dgm:t>
        <a:bodyPr/>
        <a:lstStyle/>
        <a:p>
          <a:pPr>
            <a:buNone/>
          </a:pPr>
          <a:r>
            <a:rPr lang="en-GB" dirty="0"/>
            <a:t>Hardware responsible for data transmission – </a:t>
          </a:r>
          <a:r>
            <a:rPr lang="en-GB" dirty="0" err="1"/>
            <a:t>eg</a:t>
          </a:r>
          <a:r>
            <a:rPr lang="en-GB" dirty="0"/>
            <a:t> the physical cables, hubs, wireless</a:t>
          </a:r>
        </a:p>
      </dgm:t>
    </dgm:pt>
    <dgm:pt modelId="{E65899F1-A8E6-CE49-B290-B5C0306ACFF1}" type="parTrans" cxnId="{B1E49E1E-630F-3347-8968-452F69FD0B92}">
      <dgm:prSet/>
      <dgm:spPr/>
      <dgm:t>
        <a:bodyPr/>
        <a:lstStyle/>
        <a:p>
          <a:endParaRPr lang="en-GB"/>
        </a:p>
      </dgm:t>
    </dgm:pt>
    <dgm:pt modelId="{8BF6850A-13D8-BF44-8FC7-E12AFDA53278}" type="sibTrans" cxnId="{B1E49E1E-630F-3347-8968-452F69FD0B92}">
      <dgm:prSet/>
      <dgm:spPr/>
      <dgm:t>
        <a:bodyPr/>
        <a:lstStyle/>
        <a:p>
          <a:endParaRPr lang="en-GB"/>
        </a:p>
      </dgm:t>
    </dgm:pt>
    <dgm:pt modelId="{6FECB1BE-C81E-2F4B-8084-4831F8D9801B}">
      <dgm:prSet phldrT="[Text]"/>
      <dgm:spPr/>
      <dgm:t>
        <a:bodyPr/>
        <a:lstStyle/>
        <a:p>
          <a:pPr>
            <a:buNone/>
          </a:pPr>
          <a:r>
            <a:rPr lang="en-GB" dirty="0"/>
            <a:t>Creation/Tear down of network connections</a:t>
          </a:r>
        </a:p>
      </dgm:t>
    </dgm:pt>
    <dgm:pt modelId="{4A14D4E8-AE0D-8D47-AFED-07A7BCD9A1CB}" type="sibTrans" cxnId="{DD749B1E-CE0D-5E4E-9B47-1667324F40FB}">
      <dgm:prSet/>
      <dgm:spPr/>
      <dgm:t>
        <a:bodyPr/>
        <a:lstStyle/>
        <a:p>
          <a:endParaRPr lang="en-GB"/>
        </a:p>
      </dgm:t>
    </dgm:pt>
    <dgm:pt modelId="{C8F61B82-8ED7-314D-B7C7-1E81E79FA379}" type="parTrans" cxnId="{DD749B1E-CE0D-5E4E-9B47-1667324F40FB}">
      <dgm:prSet/>
      <dgm:spPr/>
      <dgm:t>
        <a:bodyPr/>
        <a:lstStyle/>
        <a:p>
          <a:endParaRPr lang="en-GB"/>
        </a:p>
      </dgm:t>
    </dgm:pt>
    <dgm:pt modelId="{E79AB587-66EC-0446-BCFF-4D315EDF2E43}" type="pres">
      <dgm:prSet presAssocID="{1D0BAF0A-9ABF-7A49-A9F0-70849AF5C24A}" presName="linear" presStyleCnt="0">
        <dgm:presLayoutVars>
          <dgm:dir/>
          <dgm:animLvl val="lvl"/>
          <dgm:resizeHandles val="exact"/>
        </dgm:presLayoutVars>
      </dgm:prSet>
      <dgm:spPr/>
    </dgm:pt>
    <dgm:pt modelId="{068F2BEC-788F-444A-AD52-306BC452A1E8}" type="pres">
      <dgm:prSet presAssocID="{7C8AF230-9B42-794B-997B-20350886BD73}" presName="parentLin" presStyleCnt="0"/>
      <dgm:spPr/>
    </dgm:pt>
    <dgm:pt modelId="{21FA3297-04F9-E44C-BD5C-0D6EBCD6FB06}" type="pres">
      <dgm:prSet presAssocID="{7C8AF230-9B42-794B-997B-20350886BD73}" presName="parentLeftMargin" presStyleLbl="node1" presStyleIdx="0" presStyleCnt="7"/>
      <dgm:spPr/>
    </dgm:pt>
    <dgm:pt modelId="{F467C272-90AC-F340-9F08-AB165597DB48}" type="pres">
      <dgm:prSet presAssocID="{7C8AF230-9B42-794B-997B-20350886BD73}" presName="parentText" presStyleLbl="node1" presStyleIdx="0" presStyleCnt="7">
        <dgm:presLayoutVars>
          <dgm:chMax val="0"/>
          <dgm:bulletEnabled val="1"/>
        </dgm:presLayoutVars>
      </dgm:prSet>
      <dgm:spPr/>
    </dgm:pt>
    <dgm:pt modelId="{1906EC5A-8DAB-A645-83AC-58F66E0B8297}" type="pres">
      <dgm:prSet presAssocID="{7C8AF230-9B42-794B-997B-20350886BD73}" presName="negativeSpace" presStyleCnt="0"/>
      <dgm:spPr/>
    </dgm:pt>
    <dgm:pt modelId="{BD99C036-4D12-4041-9FE4-E8E8B6AD34FC}" type="pres">
      <dgm:prSet presAssocID="{7C8AF230-9B42-794B-997B-20350886BD73}" presName="childText" presStyleLbl="conFgAcc1" presStyleIdx="0" presStyleCnt="7">
        <dgm:presLayoutVars>
          <dgm:bulletEnabled val="1"/>
        </dgm:presLayoutVars>
      </dgm:prSet>
      <dgm:spPr/>
    </dgm:pt>
    <dgm:pt modelId="{39013194-26A9-884D-8B33-22BA8AA8C7DB}" type="pres">
      <dgm:prSet presAssocID="{04A9153E-8B8D-B447-B776-830C23ADF4C7}" presName="spaceBetweenRectangles" presStyleCnt="0"/>
      <dgm:spPr/>
    </dgm:pt>
    <dgm:pt modelId="{31EDE04D-8A90-E443-85D7-1BAB037759FC}" type="pres">
      <dgm:prSet presAssocID="{80FE8421-520D-C74C-B776-660B894F89A8}" presName="parentLin" presStyleCnt="0"/>
      <dgm:spPr/>
    </dgm:pt>
    <dgm:pt modelId="{11000397-A8FF-784C-8F98-822EAF9F0E02}" type="pres">
      <dgm:prSet presAssocID="{80FE8421-520D-C74C-B776-660B894F89A8}" presName="parentLeftMargin" presStyleLbl="node1" presStyleIdx="0" presStyleCnt="7"/>
      <dgm:spPr/>
    </dgm:pt>
    <dgm:pt modelId="{98DB0008-FEF8-AA49-A862-F82E7B95C252}" type="pres">
      <dgm:prSet presAssocID="{80FE8421-520D-C74C-B776-660B894F89A8}" presName="parentText" presStyleLbl="node1" presStyleIdx="1" presStyleCnt="7">
        <dgm:presLayoutVars>
          <dgm:chMax val="0"/>
          <dgm:bulletEnabled val="1"/>
        </dgm:presLayoutVars>
      </dgm:prSet>
      <dgm:spPr/>
    </dgm:pt>
    <dgm:pt modelId="{2DE7FC27-6DFC-EE41-A403-2E819E597CFA}" type="pres">
      <dgm:prSet presAssocID="{80FE8421-520D-C74C-B776-660B894F89A8}" presName="negativeSpace" presStyleCnt="0"/>
      <dgm:spPr/>
    </dgm:pt>
    <dgm:pt modelId="{BA2C87AE-635B-934E-8681-C792452483EA}" type="pres">
      <dgm:prSet presAssocID="{80FE8421-520D-C74C-B776-660B894F89A8}" presName="childText" presStyleLbl="conFgAcc1" presStyleIdx="1" presStyleCnt="7">
        <dgm:presLayoutVars>
          <dgm:bulletEnabled val="1"/>
        </dgm:presLayoutVars>
      </dgm:prSet>
      <dgm:spPr/>
    </dgm:pt>
    <dgm:pt modelId="{E937AF4C-131B-3C4C-870A-35C446A8DC7A}" type="pres">
      <dgm:prSet presAssocID="{0D29AC41-CDC2-7947-A951-54849842DEDD}" presName="spaceBetweenRectangles" presStyleCnt="0"/>
      <dgm:spPr/>
    </dgm:pt>
    <dgm:pt modelId="{AE25AEEE-3D27-B74B-A97F-1D8A56E8FE35}" type="pres">
      <dgm:prSet presAssocID="{AAA98915-1835-0D4F-A516-080E580898A0}" presName="parentLin" presStyleCnt="0"/>
      <dgm:spPr/>
    </dgm:pt>
    <dgm:pt modelId="{B89EE200-D385-3F4B-9B29-AEB2F0D8C065}" type="pres">
      <dgm:prSet presAssocID="{AAA98915-1835-0D4F-A516-080E580898A0}" presName="parentLeftMargin" presStyleLbl="node1" presStyleIdx="1" presStyleCnt="7"/>
      <dgm:spPr/>
    </dgm:pt>
    <dgm:pt modelId="{AEA824C5-B2EC-834B-9440-8E1354BFCB85}" type="pres">
      <dgm:prSet presAssocID="{AAA98915-1835-0D4F-A516-080E580898A0}" presName="parentText" presStyleLbl="node1" presStyleIdx="2" presStyleCnt="7">
        <dgm:presLayoutVars>
          <dgm:chMax val="0"/>
          <dgm:bulletEnabled val="1"/>
        </dgm:presLayoutVars>
      </dgm:prSet>
      <dgm:spPr/>
    </dgm:pt>
    <dgm:pt modelId="{ECD442AE-90F0-C640-BB0F-E7364CAD03A1}" type="pres">
      <dgm:prSet presAssocID="{AAA98915-1835-0D4F-A516-080E580898A0}" presName="negativeSpace" presStyleCnt="0"/>
      <dgm:spPr/>
    </dgm:pt>
    <dgm:pt modelId="{5295AC3D-CCE8-FE4E-B0D6-A39DD3028BA8}" type="pres">
      <dgm:prSet presAssocID="{AAA98915-1835-0D4F-A516-080E580898A0}" presName="childText" presStyleLbl="conFgAcc1" presStyleIdx="2" presStyleCnt="7">
        <dgm:presLayoutVars>
          <dgm:bulletEnabled val="1"/>
        </dgm:presLayoutVars>
      </dgm:prSet>
      <dgm:spPr/>
    </dgm:pt>
    <dgm:pt modelId="{56F979B3-5F60-8046-87CB-CF8539B5F902}" type="pres">
      <dgm:prSet presAssocID="{55D29D54-A4DA-FF44-B215-FB058545DBDA}" presName="spaceBetweenRectangles" presStyleCnt="0"/>
      <dgm:spPr/>
    </dgm:pt>
    <dgm:pt modelId="{1494E4BD-C276-BB4B-A643-43E825465AAF}" type="pres">
      <dgm:prSet presAssocID="{AEA6D1DA-121C-1546-8285-68C413EE878F}" presName="parentLin" presStyleCnt="0"/>
      <dgm:spPr/>
    </dgm:pt>
    <dgm:pt modelId="{CF254891-8270-BF45-A553-E7B3CD3B0A3B}" type="pres">
      <dgm:prSet presAssocID="{AEA6D1DA-121C-1546-8285-68C413EE878F}" presName="parentLeftMargin" presStyleLbl="node1" presStyleIdx="2" presStyleCnt="7"/>
      <dgm:spPr/>
    </dgm:pt>
    <dgm:pt modelId="{9F39BD00-DB67-6C46-AF9D-0AA56F8B1F6D}" type="pres">
      <dgm:prSet presAssocID="{AEA6D1DA-121C-1546-8285-68C413EE878F}" presName="parentText" presStyleLbl="node1" presStyleIdx="3" presStyleCnt="7">
        <dgm:presLayoutVars>
          <dgm:chMax val="0"/>
          <dgm:bulletEnabled val="1"/>
        </dgm:presLayoutVars>
      </dgm:prSet>
      <dgm:spPr/>
    </dgm:pt>
    <dgm:pt modelId="{6322A1F9-6796-7440-8F8F-1153FECB2F28}" type="pres">
      <dgm:prSet presAssocID="{AEA6D1DA-121C-1546-8285-68C413EE878F}" presName="negativeSpace" presStyleCnt="0"/>
      <dgm:spPr/>
    </dgm:pt>
    <dgm:pt modelId="{920BAA4C-2A2C-6A46-9DE2-88BD6AB18D61}" type="pres">
      <dgm:prSet presAssocID="{AEA6D1DA-121C-1546-8285-68C413EE878F}" presName="childText" presStyleLbl="conFgAcc1" presStyleIdx="3" presStyleCnt="7">
        <dgm:presLayoutVars>
          <dgm:bulletEnabled val="1"/>
        </dgm:presLayoutVars>
      </dgm:prSet>
      <dgm:spPr/>
    </dgm:pt>
    <dgm:pt modelId="{97584022-07F9-1C48-B96C-395311F242C2}" type="pres">
      <dgm:prSet presAssocID="{67697777-0A74-7440-803A-D3E273EA3E43}" presName="spaceBetweenRectangles" presStyleCnt="0"/>
      <dgm:spPr/>
    </dgm:pt>
    <dgm:pt modelId="{F39C3CE4-6738-8447-824A-8C0F60652A1E}" type="pres">
      <dgm:prSet presAssocID="{EA8143AB-425E-C045-97FB-1201D8FEEEB3}" presName="parentLin" presStyleCnt="0"/>
      <dgm:spPr/>
    </dgm:pt>
    <dgm:pt modelId="{2DCA1CF0-007F-2A46-8CE4-AD3E856D7634}" type="pres">
      <dgm:prSet presAssocID="{EA8143AB-425E-C045-97FB-1201D8FEEEB3}" presName="parentLeftMargin" presStyleLbl="node1" presStyleIdx="3" presStyleCnt="7"/>
      <dgm:spPr/>
    </dgm:pt>
    <dgm:pt modelId="{0E202815-35EF-8845-AF1E-91654326BD2B}" type="pres">
      <dgm:prSet presAssocID="{EA8143AB-425E-C045-97FB-1201D8FEEEB3}" presName="parentText" presStyleLbl="node1" presStyleIdx="4" presStyleCnt="7">
        <dgm:presLayoutVars>
          <dgm:chMax val="0"/>
          <dgm:bulletEnabled val="1"/>
        </dgm:presLayoutVars>
      </dgm:prSet>
      <dgm:spPr/>
    </dgm:pt>
    <dgm:pt modelId="{7AECEC39-2346-2F4D-BDDE-DFA4B53AEFAF}" type="pres">
      <dgm:prSet presAssocID="{EA8143AB-425E-C045-97FB-1201D8FEEEB3}" presName="negativeSpace" presStyleCnt="0"/>
      <dgm:spPr/>
    </dgm:pt>
    <dgm:pt modelId="{D2849965-6AF5-F449-A148-BCCE29197A8E}" type="pres">
      <dgm:prSet presAssocID="{EA8143AB-425E-C045-97FB-1201D8FEEEB3}" presName="childText" presStyleLbl="conFgAcc1" presStyleIdx="4" presStyleCnt="7">
        <dgm:presLayoutVars>
          <dgm:bulletEnabled val="1"/>
        </dgm:presLayoutVars>
      </dgm:prSet>
      <dgm:spPr/>
    </dgm:pt>
    <dgm:pt modelId="{6D9C355D-A919-8947-9FE5-ADF278E91E5A}" type="pres">
      <dgm:prSet presAssocID="{90752B9D-F9C0-AB49-A423-A7CADBEC9DF1}" presName="spaceBetweenRectangles" presStyleCnt="0"/>
      <dgm:spPr/>
    </dgm:pt>
    <dgm:pt modelId="{B0C251AB-0827-3640-A05C-DB06E22334E5}" type="pres">
      <dgm:prSet presAssocID="{66B71695-5C91-FB40-BF73-72DFF77D646F}" presName="parentLin" presStyleCnt="0"/>
      <dgm:spPr/>
    </dgm:pt>
    <dgm:pt modelId="{B381720C-BA5E-7E47-98EE-74EC3E79EB3F}" type="pres">
      <dgm:prSet presAssocID="{66B71695-5C91-FB40-BF73-72DFF77D646F}" presName="parentLeftMargin" presStyleLbl="node1" presStyleIdx="4" presStyleCnt="7"/>
      <dgm:spPr/>
    </dgm:pt>
    <dgm:pt modelId="{E2537462-2D9A-0944-B08E-2B288E069775}" type="pres">
      <dgm:prSet presAssocID="{66B71695-5C91-FB40-BF73-72DFF77D646F}" presName="parentText" presStyleLbl="node1" presStyleIdx="5" presStyleCnt="7">
        <dgm:presLayoutVars>
          <dgm:chMax val="0"/>
          <dgm:bulletEnabled val="1"/>
        </dgm:presLayoutVars>
      </dgm:prSet>
      <dgm:spPr/>
    </dgm:pt>
    <dgm:pt modelId="{ADF553A2-5F8E-1C4F-852F-D7EB4BAF45DA}" type="pres">
      <dgm:prSet presAssocID="{66B71695-5C91-FB40-BF73-72DFF77D646F}" presName="negativeSpace" presStyleCnt="0"/>
      <dgm:spPr/>
    </dgm:pt>
    <dgm:pt modelId="{21FD2B26-C032-0F4F-AF97-EBC59FED76DF}" type="pres">
      <dgm:prSet presAssocID="{66B71695-5C91-FB40-BF73-72DFF77D646F}" presName="childText" presStyleLbl="conFgAcc1" presStyleIdx="5" presStyleCnt="7">
        <dgm:presLayoutVars>
          <dgm:bulletEnabled val="1"/>
        </dgm:presLayoutVars>
      </dgm:prSet>
      <dgm:spPr/>
    </dgm:pt>
    <dgm:pt modelId="{1C4B5707-32B9-0944-9058-1E686FE92BE4}" type="pres">
      <dgm:prSet presAssocID="{8323E1C1-BAC5-F843-B41B-19D30379E062}" presName="spaceBetweenRectangles" presStyleCnt="0"/>
      <dgm:spPr/>
    </dgm:pt>
    <dgm:pt modelId="{F5F00459-D7B3-5348-A761-412C68BC7E9D}" type="pres">
      <dgm:prSet presAssocID="{C52E148B-4D2A-4B4E-9477-415051C8A16D}" presName="parentLin" presStyleCnt="0"/>
      <dgm:spPr/>
    </dgm:pt>
    <dgm:pt modelId="{4AC05ACB-26B8-A24D-98C2-579E88B754E8}" type="pres">
      <dgm:prSet presAssocID="{C52E148B-4D2A-4B4E-9477-415051C8A16D}" presName="parentLeftMargin" presStyleLbl="node1" presStyleIdx="5" presStyleCnt="7"/>
      <dgm:spPr/>
    </dgm:pt>
    <dgm:pt modelId="{59A174B9-DD89-9D4A-9A54-7FBE74DE5254}" type="pres">
      <dgm:prSet presAssocID="{C52E148B-4D2A-4B4E-9477-415051C8A16D}" presName="parentText" presStyleLbl="node1" presStyleIdx="6" presStyleCnt="7">
        <dgm:presLayoutVars>
          <dgm:chMax val="0"/>
          <dgm:bulletEnabled val="1"/>
        </dgm:presLayoutVars>
      </dgm:prSet>
      <dgm:spPr/>
    </dgm:pt>
    <dgm:pt modelId="{F772E3A5-381C-6E49-9EF5-BF5A101B3A13}" type="pres">
      <dgm:prSet presAssocID="{C52E148B-4D2A-4B4E-9477-415051C8A16D}" presName="negativeSpace" presStyleCnt="0"/>
      <dgm:spPr/>
    </dgm:pt>
    <dgm:pt modelId="{2041CE78-37EC-3148-BCA7-25A0DB4F68E4}" type="pres">
      <dgm:prSet presAssocID="{C52E148B-4D2A-4B4E-9477-415051C8A16D}" presName="childText" presStyleLbl="conFgAcc1" presStyleIdx="6" presStyleCnt="7">
        <dgm:presLayoutVars>
          <dgm:bulletEnabled val="1"/>
        </dgm:presLayoutVars>
      </dgm:prSet>
      <dgm:spPr/>
    </dgm:pt>
  </dgm:ptLst>
  <dgm:cxnLst>
    <dgm:cxn modelId="{1D9CCB00-7A9D-6047-B1FD-EF571AEE4413}" type="presOf" srcId="{66B71695-5C91-FB40-BF73-72DFF77D646F}" destId="{E2537462-2D9A-0944-B08E-2B288E069775}" srcOrd="1" destOrd="0" presId="urn:microsoft.com/office/officeart/2005/8/layout/list1"/>
    <dgm:cxn modelId="{8AF4EC0B-0310-4C48-AB7D-E1577AFCBA72}" srcId="{1D0BAF0A-9ABF-7A49-A9F0-70849AF5C24A}" destId="{7C8AF230-9B42-794B-997B-20350886BD73}" srcOrd="0" destOrd="0" parTransId="{0153DBC2-97BF-334F-A2D1-53A6E96166E5}" sibTransId="{04A9153E-8B8D-B447-B776-830C23ADF4C7}"/>
    <dgm:cxn modelId="{DD749B1E-CE0D-5E4E-9B47-1667324F40FB}" srcId="{AAA98915-1835-0D4F-A516-080E580898A0}" destId="{6FECB1BE-C81E-2F4B-8084-4831F8D9801B}" srcOrd="0" destOrd="0" parTransId="{C8F61B82-8ED7-314D-B7C7-1E81E79FA379}" sibTransId="{4A14D4E8-AE0D-8D47-AFED-07A7BCD9A1CB}"/>
    <dgm:cxn modelId="{B1E49E1E-630F-3347-8968-452F69FD0B92}" srcId="{C52E148B-4D2A-4B4E-9477-415051C8A16D}" destId="{02F5EF6F-90DE-C04D-AEF3-F4B654C281FD}" srcOrd="0" destOrd="0" parTransId="{E65899F1-A8E6-CE49-B290-B5C0306ACFF1}" sibTransId="{8BF6850A-13D8-BF44-8FC7-E12AFDA53278}"/>
    <dgm:cxn modelId="{46187F21-837B-5F4A-AD97-CB0F53E8C509}" type="presOf" srcId="{5936E744-D945-024F-BBC4-54D34305584F}" destId="{21FD2B26-C032-0F4F-AF97-EBC59FED76DF}" srcOrd="0" destOrd="0" presId="urn:microsoft.com/office/officeart/2005/8/layout/list1"/>
    <dgm:cxn modelId="{CF052428-CB1A-FE45-AE38-B9CE36829A59}" srcId="{1D0BAF0A-9ABF-7A49-A9F0-70849AF5C24A}" destId="{80FE8421-520D-C74C-B776-660B894F89A8}" srcOrd="1" destOrd="0" parTransId="{1852C1D5-B244-5348-98E8-F638FCE4AC62}" sibTransId="{0D29AC41-CDC2-7947-A951-54849842DEDD}"/>
    <dgm:cxn modelId="{9F934D2A-0D0F-6E4E-BA8E-74F4B80408DC}" type="presOf" srcId="{7C8AF230-9B42-794B-997B-20350886BD73}" destId="{F467C272-90AC-F340-9F08-AB165597DB48}" srcOrd="1" destOrd="0" presId="urn:microsoft.com/office/officeart/2005/8/layout/list1"/>
    <dgm:cxn modelId="{16E47D2F-C0E0-304A-AACA-A068C64D8032}" srcId="{1D0BAF0A-9ABF-7A49-A9F0-70849AF5C24A}" destId="{C52E148B-4D2A-4B4E-9477-415051C8A16D}" srcOrd="6" destOrd="0" parTransId="{BF27E968-1D94-B746-A8F1-A62F1D386E4E}" sibTransId="{7779DF5E-8AD4-7243-BD51-C102CBDE8BCE}"/>
    <dgm:cxn modelId="{B6EE2934-C9B8-B441-AFDA-E1F7286915B1}" srcId="{1D0BAF0A-9ABF-7A49-A9F0-70849AF5C24A}" destId="{66B71695-5C91-FB40-BF73-72DFF77D646F}" srcOrd="5" destOrd="0" parTransId="{C4652B59-9713-1D46-92AE-61DD1384D494}" sibTransId="{8323E1C1-BAC5-F843-B41B-19D30379E062}"/>
    <dgm:cxn modelId="{DB0ED334-1763-5D4D-A430-FCEC8E24A6FA}" type="presOf" srcId="{80FE8421-520D-C74C-B776-660B894F89A8}" destId="{11000397-A8FF-784C-8F98-822EAF9F0E02}" srcOrd="0" destOrd="0" presId="urn:microsoft.com/office/officeart/2005/8/layout/list1"/>
    <dgm:cxn modelId="{FF8C923D-B881-EC4B-B7E7-BD6FD0F7CF24}" type="presOf" srcId="{842C530D-2506-E34E-9B53-5F50651DB5FC}" destId="{BA2C87AE-635B-934E-8681-C792452483EA}" srcOrd="0" destOrd="0" presId="urn:microsoft.com/office/officeart/2005/8/layout/list1"/>
    <dgm:cxn modelId="{E036E340-3055-6045-9ED5-B8683BF82554}" type="presOf" srcId="{EA8143AB-425E-C045-97FB-1201D8FEEEB3}" destId="{0E202815-35EF-8845-AF1E-91654326BD2B}" srcOrd="1" destOrd="0" presId="urn:microsoft.com/office/officeart/2005/8/layout/list1"/>
    <dgm:cxn modelId="{6AEAB348-73D2-B443-ADA4-FE42A0BC24E8}" type="presOf" srcId="{EA8143AB-425E-C045-97FB-1201D8FEEEB3}" destId="{2DCA1CF0-007F-2A46-8CE4-AD3E856D7634}" srcOrd="0" destOrd="0" presId="urn:microsoft.com/office/officeart/2005/8/layout/list1"/>
    <dgm:cxn modelId="{6F6B804D-A675-504A-8B6C-CD12CE962997}" srcId="{1D0BAF0A-9ABF-7A49-A9F0-70849AF5C24A}" destId="{EA8143AB-425E-C045-97FB-1201D8FEEEB3}" srcOrd="4" destOrd="0" parTransId="{857FF821-FC1A-2F43-9B03-3186C2165C85}" sibTransId="{90752B9D-F9C0-AB49-A423-A7CADBEC9DF1}"/>
    <dgm:cxn modelId="{5CF1764E-3CEF-AE4C-A990-472C6FFDC077}" type="presOf" srcId="{1D0BAF0A-9ABF-7A49-A9F0-70849AF5C24A}" destId="{E79AB587-66EC-0446-BCFF-4D315EDF2E43}" srcOrd="0" destOrd="0" presId="urn:microsoft.com/office/officeart/2005/8/layout/list1"/>
    <dgm:cxn modelId="{A1A2B462-0548-A04A-B8A8-CD76DC7DECC4}" type="presOf" srcId="{FC1FA831-654B-E64E-9AB0-B704D7B70418}" destId="{BD99C036-4D12-4041-9FE4-E8E8B6AD34FC}" srcOrd="0" destOrd="0" presId="urn:microsoft.com/office/officeart/2005/8/layout/list1"/>
    <dgm:cxn modelId="{1983986B-79BB-D24B-B743-F601FA65CF76}" type="presOf" srcId="{C52E148B-4D2A-4B4E-9477-415051C8A16D}" destId="{4AC05ACB-26B8-A24D-98C2-579E88B754E8}" srcOrd="0" destOrd="0" presId="urn:microsoft.com/office/officeart/2005/8/layout/list1"/>
    <dgm:cxn modelId="{24DA6E77-F056-5247-8072-2BCB460D84A9}" srcId="{66B71695-5C91-FB40-BF73-72DFF77D646F}" destId="{5936E744-D945-024F-BBC4-54D34305584F}" srcOrd="0" destOrd="0" parTransId="{42AC70A0-24DB-4F45-B603-04BB009E78BF}" sibTransId="{23AD3FFD-B568-B748-92A7-1278CCAC8673}"/>
    <dgm:cxn modelId="{A094AF77-EDE7-944C-9585-E75A76691683}" type="presOf" srcId="{80FE8421-520D-C74C-B776-660B894F89A8}" destId="{98DB0008-FEF8-AA49-A862-F82E7B95C252}" srcOrd="1" destOrd="0" presId="urn:microsoft.com/office/officeart/2005/8/layout/list1"/>
    <dgm:cxn modelId="{D3959D7A-E1BB-BA40-9F34-3A183C972133}" type="presOf" srcId="{1C56CC4A-A5EF-6B45-B111-180C5CD68DBE}" destId="{920BAA4C-2A2C-6A46-9DE2-88BD6AB18D61}" srcOrd="0" destOrd="0" presId="urn:microsoft.com/office/officeart/2005/8/layout/list1"/>
    <dgm:cxn modelId="{5349E68A-A947-2646-9EA4-D135AE02011D}" srcId="{80FE8421-520D-C74C-B776-660B894F89A8}" destId="{842C530D-2506-E34E-9B53-5F50651DB5FC}" srcOrd="0" destOrd="0" parTransId="{8B887F2D-B94A-2B48-9BE5-83AB50653444}" sibTransId="{236A6126-54B7-3346-B107-DE9CC8F9ED4E}"/>
    <dgm:cxn modelId="{D73B298C-E33C-644D-8705-EAA4CB1362F5}" type="presOf" srcId="{AEA6D1DA-121C-1546-8285-68C413EE878F}" destId="{9F39BD00-DB67-6C46-AF9D-0AA56F8B1F6D}" srcOrd="1" destOrd="0" presId="urn:microsoft.com/office/officeart/2005/8/layout/list1"/>
    <dgm:cxn modelId="{C284CA8E-9804-6645-A2D0-2DC61C03A798}" srcId="{1D0BAF0A-9ABF-7A49-A9F0-70849AF5C24A}" destId="{AEA6D1DA-121C-1546-8285-68C413EE878F}" srcOrd="3" destOrd="0" parTransId="{7EA9C48A-A7D0-2446-A1D4-B809840D9AC7}" sibTransId="{67697777-0A74-7440-803A-D3E273EA3E43}"/>
    <dgm:cxn modelId="{632DA792-2DC4-BF4B-8D06-0CE5BF53F617}" srcId="{1D0BAF0A-9ABF-7A49-A9F0-70849AF5C24A}" destId="{AAA98915-1835-0D4F-A516-080E580898A0}" srcOrd="2" destOrd="0" parTransId="{BAB74B79-2D97-EC47-A062-2D375B9E427F}" sibTransId="{55D29D54-A4DA-FF44-B215-FB058545DBDA}"/>
    <dgm:cxn modelId="{F78E899D-6D7D-0745-9EF6-2D70C65B8DBD}" type="presOf" srcId="{AAA98915-1835-0D4F-A516-080E580898A0}" destId="{AEA824C5-B2EC-834B-9440-8E1354BFCB85}" srcOrd="1" destOrd="0" presId="urn:microsoft.com/office/officeart/2005/8/layout/list1"/>
    <dgm:cxn modelId="{AB44719E-3246-FA49-8A4C-233456570750}" type="presOf" srcId="{AAA98915-1835-0D4F-A516-080E580898A0}" destId="{B89EE200-D385-3F4B-9B29-AEB2F0D8C065}" srcOrd="0" destOrd="0" presId="urn:microsoft.com/office/officeart/2005/8/layout/list1"/>
    <dgm:cxn modelId="{20B863BA-0BA0-F542-9D27-5F146F66310F}" srcId="{EA8143AB-425E-C045-97FB-1201D8FEEEB3}" destId="{E5034A56-C936-8A42-A97A-2840BD4AA5B0}" srcOrd="0" destOrd="0" parTransId="{25432C4C-7AAD-234F-9166-999E52945010}" sibTransId="{74CA7BF7-085B-694B-9694-78E842CEDD77}"/>
    <dgm:cxn modelId="{2A9A5ABE-137E-8F42-A131-39B8A9822F64}" type="presOf" srcId="{02F5EF6F-90DE-C04D-AEF3-F4B654C281FD}" destId="{2041CE78-37EC-3148-BCA7-25A0DB4F68E4}" srcOrd="0" destOrd="0" presId="urn:microsoft.com/office/officeart/2005/8/layout/list1"/>
    <dgm:cxn modelId="{4A85FACF-244D-F54B-9A47-B34CCB5921D2}" srcId="{7C8AF230-9B42-794B-997B-20350886BD73}" destId="{FC1FA831-654B-E64E-9AB0-B704D7B70418}" srcOrd="0" destOrd="0" parTransId="{C90C7792-81AC-C24B-B609-8CA73B15EE3C}" sibTransId="{E473D500-16CE-B94C-885D-76871E901FD2}"/>
    <dgm:cxn modelId="{AF3EF7E9-10B8-9E41-A92F-E31892463A48}" srcId="{AEA6D1DA-121C-1546-8285-68C413EE878F}" destId="{1C56CC4A-A5EF-6B45-B111-180C5CD68DBE}" srcOrd="0" destOrd="0" parTransId="{7945F833-02FD-0B44-84F3-DFF603C442DA}" sibTransId="{E13D3895-8454-804B-9718-297CD17F26E2}"/>
    <dgm:cxn modelId="{88D119EB-F052-734C-AC9E-53F2E3CED4C6}" type="presOf" srcId="{6FECB1BE-C81E-2F4B-8084-4831F8D9801B}" destId="{5295AC3D-CCE8-FE4E-B0D6-A39DD3028BA8}" srcOrd="0" destOrd="0" presId="urn:microsoft.com/office/officeart/2005/8/layout/list1"/>
    <dgm:cxn modelId="{A17753F0-49C4-224B-AC7F-0BF8DE4F1000}" type="presOf" srcId="{66B71695-5C91-FB40-BF73-72DFF77D646F}" destId="{B381720C-BA5E-7E47-98EE-74EC3E79EB3F}" srcOrd="0" destOrd="0" presId="urn:microsoft.com/office/officeart/2005/8/layout/list1"/>
    <dgm:cxn modelId="{5EC222F7-8C81-4848-88B5-14F97AFF430A}" type="presOf" srcId="{E5034A56-C936-8A42-A97A-2840BD4AA5B0}" destId="{D2849965-6AF5-F449-A148-BCCE29197A8E}" srcOrd="0" destOrd="0" presId="urn:microsoft.com/office/officeart/2005/8/layout/list1"/>
    <dgm:cxn modelId="{91A79AF7-E627-7B45-8F19-E906E0F11369}" type="presOf" srcId="{7C8AF230-9B42-794B-997B-20350886BD73}" destId="{21FA3297-04F9-E44C-BD5C-0D6EBCD6FB06}" srcOrd="0" destOrd="0" presId="urn:microsoft.com/office/officeart/2005/8/layout/list1"/>
    <dgm:cxn modelId="{99B58BFA-3299-B84C-82C5-9ECA8F60A1F4}" type="presOf" srcId="{AEA6D1DA-121C-1546-8285-68C413EE878F}" destId="{CF254891-8270-BF45-A553-E7B3CD3B0A3B}" srcOrd="0" destOrd="0" presId="urn:microsoft.com/office/officeart/2005/8/layout/list1"/>
    <dgm:cxn modelId="{41C5A8FF-897A-2D4D-8733-97D6E0D78257}" type="presOf" srcId="{C52E148B-4D2A-4B4E-9477-415051C8A16D}" destId="{59A174B9-DD89-9D4A-9A54-7FBE74DE5254}" srcOrd="1" destOrd="0" presId="urn:microsoft.com/office/officeart/2005/8/layout/list1"/>
    <dgm:cxn modelId="{9AD5C63E-F75B-3D4B-B524-C96320DEBCFF}" type="presParOf" srcId="{E79AB587-66EC-0446-BCFF-4D315EDF2E43}" destId="{068F2BEC-788F-444A-AD52-306BC452A1E8}" srcOrd="0" destOrd="0" presId="urn:microsoft.com/office/officeart/2005/8/layout/list1"/>
    <dgm:cxn modelId="{6F7E9BF3-93BC-F340-A6D4-E2D654531E21}" type="presParOf" srcId="{068F2BEC-788F-444A-AD52-306BC452A1E8}" destId="{21FA3297-04F9-E44C-BD5C-0D6EBCD6FB06}" srcOrd="0" destOrd="0" presId="urn:microsoft.com/office/officeart/2005/8/layout/list1"/>
    <dgm:cxn modelId="{AA9F94D7-6E52-BB41-AD5F-8C1EAF0D17EF}" type="presParOf" srcId="{068F2BEC-788F-444A-AD52-306BC452A1E8}" destId="{F467C272-90AC-F340-9F08-AB165597DB48}" srcOrd="1" destOrd="0" presId="urn:microsoft.com/office/officeart/2005/8/layout/list1"/>
    <dgm:cxn modelId="{DC7C42A4-1727-FE4B-B05F-B7E25AB065D9}" type="presParOf" srcId="{E79AB587-66EC-0446-BCFF-4D315EDF2E43}" destId="{1906EC5A-8DAB-A645-83AC-58F66E0B8297}" srcOrd="1" destOrd="0" presId="urn:microsoft.com/office/officeart/2005/8/layout/list1"/>
    <dgm:cxn modelId="{9C1911E7-222E-4942-9BD3-B3920E55028C}" type="presParOf" srcId="{E79AB587-66EC-0446-BCFF-4D315EDF2E43}" destId="{BD99C036-4D12-4041-9FE4-E8E8B6AD34FC}" srcOrd="2" destOrd="0" presId="urn:microsoft.com/office/officeart/2005/8/layout/list1"/>
    <dgm:cxn modelId="{31663C2D-6407-6241-875A-DBE13AE81A01}" type="presParOf" srcId="{E79AB587-66EC-0446-BCFF-4D315EDF2E43}" destId="{39013194-26A9-884D-8B33-22BA8AA8C7DB}" srcOrd="3" destOrd="0" presId="urn:microsoft.com/office/officeart/2005/8/layout/list1"/>
    <dgm:cxn modelId="{341665B7-ABE0-994A-9179-38B529C1AEBA}" type="presParOf" srcId="{E79AB587-66EC-0446-BCFF-4D315EDF2E43}" destId="{31EDE04D-8A90-E443-85D7-1BAB037759FC}" srcOrd="4" destOrd="0" presId="urn:microsoft.com/office/officeart/2005/8/layout/list1"/>
    <dgm:cxn modelId="{F7A12234-4F46-854B-B4B0-BEFEA1DDED1A}" type="presParOf" srcId="{31EDE04D-8A90-E443-85D7-1BAB037759FC}" destId="{11000397-A8FF-784C-8F98-822EAF9F0E02}" srcOrd="0" destOrd="0" presId="urn:microsoft.com/office/officeart/2005/8/layout/list1"/>
    <dgm:cxn modelId="{3E83F8BC-B67C-7A45-B34E-DE32C3DFBDCF}" type="presParOf" srcId="{31EDE04D-8A90-E443-85D7-1BAB037759FC}" destId="{98DB0008-FEF8-AA49-A862-F82E7B95C252}" srcOrd="1" destOrd="0" presId="urn:microsoft.com/office/officeart/2005/8/layout/list1"/>
    <dgm:cxn modelId="{A3418D15-CD88-EE4E-AE0D-F58FB01D3979}" type="presParOf" srcId="{E79AB587-66EC-0446-BCFF-4D315EDF2E43}" destId="{2DE7FC27-6DFC-EE41-A403-2E819E597CFA}" srcOrd="5" destOrd="0" presId="urn:microsoft.com/office/officeart/2005/8/layout/list1"/>
    <dgm:cxn modelId="{E5365AE3-9B75-1D4C-BFA9-245F981D1B19}" type="presParOf" srcId="{E79AB587-66EC-0446-BCFF-4D315EDF2E43}" destId="{BA2C87AE-635B-934E-8681-C792452483EA}" srcOrd="6" destOrd="0" presId="urn:microsoft.com/office/officeart/2005/8/layout/list1"/>
    <dgm:cxn modelId="{8984196B-9330-EF48-8178-29E77A751424}" type="presParOf" srcId="{E79AB587-66EC-0446-BCFF-4D315EDF2E43}" destId="{E937AF4C-131B-3C4C-870A-35C446A8DC7A}" srcOrd="7" destOrd="0" presId="urn:microsoft.com/office/officeart/2005/8/layout/list1"/>
    <dgm:cxn modelId="{E43AE5DC-DD8A-834F-B592-2B53423240BA}" type="presParOf" srcId="{E79AB587-66EC-0446-BCFF-4D315EDF2E43}" destId="{AE25AEEE-3D27-B74B-A97F-1D8A56E8FE35}" srcOrd="8" destOrd="0" presId="urn:microsoft.com/office/officeart/2005/8/layout/list1"/>
    <dgm:cxn modelId="{EA89B403-165B-984C-AA1E-1132CB787C83}" type="presParOf" srcId="{AE25AEEE-3D27-B74B-A97F-1D8A56E8FE35}" destId="{B89EE200-D385-3F4B-9B29-AEB2F0D8C065}" srcOrd="0" destOrd="0" presId="urn:microsoft.com/office/officeart/2005/8/layout/list1"/>
    <dgm:cxn modelId="{5F8A6DA0-D243-124F-B182-CB7780BF2269}" type="presParOf" srcId="{AE25AEEE-3D27-B74B-A97F-1D8A56E8FE35}" destId="{AEA824C5-B2EC-834B-9440-8E1354BFCB85}" srcOrd="1" destOrd="0" presId="urn:microsoft.com/office/officeart/2005/8/layout/list1"/>
    <dgm:cxn modelId="{D28FA6F8-37D6-544A-96E7-6E91BE571529}" type="presParOf" srcId="{E79AB587-66EC-0446-BCFF-4D315EDF2E43}" destId="{ECD442AE-90F0-C640-BB0F-E7364CAD03A1}" srcOrd="9" destOrd="0" presId="urn:microsoft.com/office/officeart/2005/8/layout/list1"/>
    <dgm:cxn modelId="{57A8C3AD-DC3B-564E-82DA-87DF424C109A}" type="presParOf" srcId="{E79AB587-66EC-0446-BCFF-4D315EDF2E43}" destId="{5295AC3D-CCE8-FE4E-B0D6-A39DD3028BA8}" srcOrd="10" destOrd="0" presId="urn:microsoft.com/office/officeart/2005/8/layout/list1"/>
    <dgm:cxn modelId="{683646E9-5AB7-6C49-84D9-68AC5786C1AA}" type="presParOf" srcId="{E79AB587-66EC-0446-BCFF-4D315EDF2E43}" destId="{56F979B3-5F60-8046-87CB-CF8539B5F902}" srcOrd="11" destOrd="0" presId="urn:microsoft.com/office/officeart/2005/8/layout/list1"/>
    <dgm:cxn modelId="{2DE8D8BB-CD9F-4A44-90CA-1457EEF66B44}" type="presParOf" srcId="{E79AB587-66EC-0446-BCFF-4D315EDF2E43}" destId="{1494E4BD-C276-BB4B-A643-43E825465AAF}" srcOrd="12" destOrd="0" presId="urn:microsoft.com/office/officeart/2005/8/layout/list1"/>
    <dgm:cxn modelId="{2DDF0C91-39E2-494B-B413-599A9CC9FC6C}" type="presParOf" srcId="{1494E4BD-C276-BB4B-A643-43E825465AAF}" destId="{CF254891-8270-BF45-A553-E7B3CD3B0A3B}" srcOrd="0" destOrd="0" presId="urn:microsoft.com/office/officeart/2005/8/layout/list1"/>
    <dgm:cxn modelId="{8B32BD38-DFC4-A343-9971-89423FFE329A}" type="presParOf" srcId="{1494E4BD-C276-BB4B-A643-43E825465AAF}" destId="{9F39BD00-DB67-6C46-AF9D-0AA56F8B1F6D}" srcOrd="1" destOrd="0" presId="urn:microsoft.com/office/officeart/2005/8/layout/list1"/>
    <dgm:cxn modelId="{25007458-83F9-CD4B-8A8F-87E9EA7EBEDD}" type="presParOf" srcId="{E79AB587-66EC-0446-BCFF-4D315EDF2E43}" destId="{6322A1F9-6796-7440-8F8F-1153FECB2F28}" srcOrd="13" destOrd="0" presId="urn:microsoft.com/office/officeart/2005/8/layout/list1"/>
    <dgm:cxn modelId="{F56F77DA-960B-7E4B-8699-07111D1C3FC5}" type="presParOf" srcId="{E79AB587-66EC-0446-BCFF-4D315EDF2E43}" destId="{920BAA4C-2A2C-6A46-9DE2-88BD6AB18D61}" srcOrd="14" destOrd="0" presId="urn:microsoft.com/office/officeart/2005/8/layout/list1"/>
    <dgm:cxn modelId="{47301BEC-2506-564C-A557-6D09003E7DEB}" type="presParOf" srcId="{E79AB587-66EC-0446-BCFF-4D315EDF2E43}" destId="{97584022-07F9-1C48-B96C-395311F242C2}" srcOrd="15" destOrd="0" presId="urn:microsoft.com/office/officeart/2005/8/layout/list1"/>
    <dgm:cxn modelId="{0A88A345-138D-3443-9853-D4DF395A7B7C}" type="presParOf" srcId="{E79AB587-66EC-0446-BCFF-4D315EDF2E43}" destId="{F39C3CE4-6738-8447-824A-8C0F60652A1E}" srcOrd="16" destOrd="0" presId="urn:microsoft.com/office/officeart/2005/8/layout/list1"/>
    <dgm:cxn modelId="{A6C4B1B9-20A3-DD4A-B667-06993B024231}" type="presParOf" srcId="{F39C3CE4-6738-8447-824A-8C0F60652A1E}" destId="{2DCA1CF0-007F-2A46-8CE4-AD3E856D7634}" srcOrd="0" destOrd="0" presId="urn:microsoft.com/office/officeart/2005/8/layout/list1"/>
    <dgm:cxn modelId="{F8ABE901-D7B3-BC46-8D13-36DC03AF9E33}" type="presParOf" srcId="{F39C3CE4-6738-8447-824A-8C0F60652A1E}" destId="{0E202815-35EF-8845-AF1E-91654326BD2B}" srcOrd="1" destOrd="0" presId="urn:microsoft.com/office/officeart/2005/8/layout/list1"/>
    <dgm:cxn modelId="{238464DB-D38F-C346-B517-EEC629B913F1}" type="presParOf" srcId="{E79AB587-66EC-0446-BCFF-4D315EDF2E43}" destId="{7AECEC39-2346-2F4D-BDDE-DFA4B53AEFAF}" srcOrd="17" destOrd="0" presId="urn:microsoft.com/office/officeart/2005/8/layout/list1"/>
    <dgm:cxn modelId="{25863A14-AC99-7D4F-9631-FD38F1A5AECF}" type="presParOf" srcId="{E79AB587-66EC-0446-BCFF-4D315EDF2E43}" destId="{D2849965-6AF5-F449-A148-BCCE29197A8E}" srcOrd="18" destOrd="0" presId="urn:microsoft.com/office/officeart/2005/8/layout/list1"/>
    <dgm:cxn modelId="{2EE7E994-045C-444D-A356-EED8DB87EFE5}" type="presParOf" srcId="{E79AB587-66EC-0446-BCFF-4D315EDF2E43}" destId="{6D9C355D-A919-8947-9FE5-ADF278E91E5A}" srcOrd="19" destOrd="0" presId="urn:microsoft.com/office/officeart/2005/8/layout/list1"/>
    <dgm:cxn modelId="{188D5B7F-5DB4-7642-A46F-50D6937DA1BC}" type="presParOf" srcId="{E79AB587-66EC-0446-BCFF-4D315EDF2E43}" destId="{B0C251AB-0827-3640-A05C-DB06E22334E5}" srcOrd="20" destOrd="0" presId="urn:microsoft.com/office/officeart/2005/8/layout/list1"/>
    <dgm:cxn modelId="{574F9FB7-4209-FE48-87D8-11F6C5973053}" type="presParOf" srcId="{B0C251AB-0827-3640-A05C-DB06E22334E5}" destId="{B381720C-BA5E-7E47-98EE-74EC3E79EB3F}" srcOrd="0" destOrd="0" presId="urn:microsoft.com/office/officeart/2005/8/layout/list1"/>
    <dgm:cxn modelId="{246A9737-725F-D646-8AEF-E15E6776E789}" type="presParOf" srcId="{B0C251AB-0827-3640-A05C-DB06E22334E5}" destId="{E2537462-2D9A-0944-B08E-2B288E069775}" srcOrd="1" destOrd="0" presId="urn:microsoft.com/office/officeart/2005/8/layout/list1"/>
    <dgm:cxn modelId="{77B587B0-2063-C540-A5E6-0F3AAD7A5D0C}" type="presParOf" srcId="{E79AB587-66EC-0446-BCFF-4D315EDF2E43}" destId="{ADF553A2-5F8E-1C4F-852F-D7EB4BAF45DA}" srcOrd="21" destOrd="0" presId="urn:microsoft.com/office/officeart/2005/8/layout/list1"/>
    <dgm:cxn modelId="{9CEFB35C-EE89-154E-9E52-5D05B23D3384}" type="presParOf" srcId="{E79AB587-66EC-0446-BCFF-4D315EDF2E43}" destId="{21FD2B26-C032-0F4F-AF97-EBC59FED76DF}" srcOrd="22" destOrd="0" presId="urn:microsoft.com/office/officeart/2005/8/layout/list1"/>
    <dgm:cxn modelId="{7548E9E6-6C1D-A645-B2AB-771591026B77}" type="presParOf" srcId="{E79AB587-66EC-0446-BCFF-4D315EDF2E43}" destId="{1C4B5707-32B9-0944-9058-1E686FE92BE4}" srcOrd="23" destOrd="0" presId="urn:microsoft.com/office/officeart/2005/8/layout/list1"/>
    <dgm:cxn modelId="{6628B176-E475-0E44-9CFA-5B5A822DFD8F}" type="presParOf" srcId="{E79AB587-66EC-0446-BCFF-4D315EDF2E43}" destId="{F5F00459-D7B3-5348-A761-412C68BC7E9D}" srcOrd="24" destOrd="0" presId="urn:microsoft.com/office/officeart/2005/8/layout/list1"/>
    <dgm:cxn modelId="{79C15C49-DF1B-964E-83AE-0462767C66D8}" type="presParOf" srcId="{F5F00459-D7B3-5348-A761-412C68BC7E9D}" destId="{4AC05ACB-26B8-A24D-98C2-579E88B754E8}" srcOrd="0" destOrd="0" presId="urn:microsoft.com/office/officeart/2005/8/layout/list1"/>
    <dgm:cxn modelId="{0D67C28C-E054-8F4F-83B9-9FECDED0AECC}" type="presParOf" srcId="{F5F00459-D7B3-5348-A761-412C68BC7E9D}" destId="{59A174B9-DD89-9D4A-9A54-7FBE74DE5254}" srcOrd="1" destOrd="0" presId="urn:microsoft.com/office/officeart/2005/8/layout/list1"/>
    <dgm:cxn modelId="{52D48260-BB34-D644-AD11-0295669D4121}" type="presParOf" srcId="{E79AB587-66EC-0446-BCFF-4D315EDF2E43}" destId="{F772E3A5-381C-6E49-9EF5-BF5A101B3A13}" srcOrd="25" destOrd="0" presId="urn:microsoft.com/office/officeart/2005/8/layout/list1"/>
    <dgm:cxn modelId="{5431826A-B07A-DC49-A87F-E158DE84FB9F}" type="presParOf" srcId="{E79AB587-66EC-0446-BCFF-4D315EDF2E43}" destId="{2041CE78-37EC-3148-BCA7-25A0DB4F68E4}"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9C036-4D12-4041-9FE4-E8E8B6AD34FC}">
      <dsp:nvSpPr>
        <dsp:cNvPr id="0" name=""/>
        <dsp:cNvSpPr/>
      </dsp:nvSpPr>
      <dsp:spPr>
        <a:xfrm>
          <a:off x="0" y="28952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For human consumption – what we see </a:t>
          </a:r>
          <a:r>
            <a:rPr lang="en-GB" sz="1300" kern="1200" dirty="0" err="1"/>
            <a:t>eg.</a:t>
          </a:r>
          <a:r>
            <a:rPr lang="en-GB" sz="1300" kern="1200" dirty="0"/>
            <a:t> HTTP, SNMP, FTP</a:t>
          </a:r>
        </a:p>
      </dsp:txBody>
      <dsp:txXfrm>
        <a:off x="0" y="289520"/>
        <a:ext cx="9435070" cy="552825"/>
      </dsp:txXfrm>
    </dsp:sp>
    <dsp:sp modelId="{F467C272-90AC-F340-9F08-AB165597DB48}">
      <dsp:nvSpPr>
        <dsp:cNvPr id="0" name=""/>
        <dsp:cNvSpPr/>
      </dsp:nvSpPr>
      <dsp:spPr>
        <a:xfrm>
          <a:off x="471753" y="9764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7 Application Layer</a:t>
          </a:r>
        </a:p>
      </dsp:txBody>
      <dsp:txXfrm>
        <a:off x="490487" y="116374"/>
        <a:ext cx="6567081" cy="346292"/>
      </dsp:txXfrm>
    </dsp:sp>
    <dsp:sp modelId="{BA2C87AE-635B-934E-8681-C792452483EA}">
      <dsp:nvSpPr>
        <dsp:cNvPr id="0" name=""/>
        <dsp:cNvSpPr/>
      </dsp:nvSpPr>
      <dsp:spPr>
        <a:xfrm>
          <a:off x="0" y="1104425"/>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Processes data to be used by the app layer, including encryption/decryption, jpg, SSL, TLS</a:t>
          </a:r>
        </a:p>
      </dsp:txBody>
      <dsp:txXfrm>
        <a:off x="0" y="1104425"/>
        <a:ext cx="9435070" cy="552825"/>
      </dsp:txXfrm>
    </dsp:sp>
    <dsp:sp modelId="{98DB0008-FEF8-AA49-A862-F82E7B95C252}">
      <dsp:nvSpPr>
        <dsp:cNvPr id="0" name=""/>
        <dsp:cNvSpPr/>
      </dsp:nvSpPr>
      <dsp:spPr>
        <a:xfrm>
          <a:off x="471753" y="912545"/>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6 Presentation Layer</a:t>
          </a:r>
        </a:p>
      </dsp:txBody>
      <dsp:txXfrm>
        <a:off x="490487" y="931279"/>
        <a:ext cx="6567081" cy="346292"/>
      </dsp:txXfrm>
    </dsp:sp>
    <dsp:sp modelId="{5295AC3D-CCE8-FE4E-B0D6-A39DD3028BA8}">
      <dsp:nvSpPr>
        <dsp:cNvPr id="0" name=""/>
        <dsp:cNvSpPr/>
      </dsp:nvSpPr>
      <dsp:spPr>
        <a:xfrm>
          <a:off x="0" y="191933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Creation/Tear down of network connections</a:t>
          </a:r>
        </a:p>
      </dsp:txBody>
      <dsp:txXfrm>
        <a:off x="0" y="1919330"/>
        <a:ext cx="9435070" cy="552825"/>
      </dsp:txXfrm>
    </dsp:sp>
    <dsp:sp modelId="{AEA824C5-B2EC-834B-9440-8E1354BFCB85}">
      <dsp:nvSpPr>
        <dsp:cNvPr id="0" name=""/>
        <dsp:cNvSpPr/>
      </dsp:nvSpPr>
      <dsp:spPr>
        <a:xfrm>
          <a:off x="471753" y="172745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5 Session Layer</a:t>
          </a:r>
        </a:p>
      </dsp:txBody>
      <dsp:txXfrm>
        <a:off x="490487" y="1746184"/>
        <a:ext cx="6567081" cy="346292"/>
      </dsp:txXfrm>
    </dsp:sp>
    <dsp:sp modelId="{920BAA4C-2A2C-6A46-9DE2-88BD6AB18D61}">
      <dsp:nvSpPr>
        <dsp:cNvPr id="0" name=""/>
        <dsp:cNvSpPr/>
      </dsp:nvSpPr>
      <dsp:spPr>
        <a:xfrm>
          <a:off x="0" y="2734235"/>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Responsible for transporting packets in a way that covers flow control and reliability</a:t>
          </a:r>
        </a:p>
      </dsp:txBody>
      <dsp:txXfrm>
        <a:off x="0" y="2734235"/>
        <a:ext cx="9435070" cy="552825"/>
      </dsp:txXfrm>
    </dsp:sp>
    <dsp:sp modelId="{9F39BD00-DB67-6C46-AF9D-0AA56F8B1F6D}">
      <dsp:nvSpPr>
        <dsp:cNvPr id="0" name=""/>
        <dsp:cNvSpPr/>
      </dsp:nvSpPr>
      <dsp:spPr>
        <a:xfrm>
          <a:off x="471753" y="2542355"/>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4 Transportation Layer (TCP/UDP)</a:t>
          </a:r>
        </a:p>
      </dsp:txBody>
      <dsp:txXfrm>
        <a:off x="490487" y="2561089"/>
        <a:ext cx="6567081" cy="346292"/>
      </dsp:txXfrm>
    </dsp:sp>
    <dsp:sp modelId="{D2849965-6AF5-F449-A148-BCCE29197A8E}">
      <dsp:nvSpPr>
        <dsp:cNvPr id="0" name=""/>
        <dsp:cNvSpPr/>
      </dsp:nvSpPr>
      <dsp:spPr>
        <a:xfrm>
          <a:off x="0" y="354914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Routing data from A to B going across boundaries – IP’s, ICMP, IPsec, IGMP</a:t>
          </a:r>
        </a:p>
      </dsp:txBody>
      <dsp:txXfrm>
        <a:off x="0" y="3549140"/>
        <a:ext cx="9435070" cy="552825"/>
      </dsp:txXfrm>
    </dsp:sp>
    <dsp:sp modelId="{0E202815-35EF-8845-AF1E-91654326BD2B}">
      <dsp:nvSpPr>
        <dsp:cNvPr id="0" name=""/>
        <dsp:cNvSpPr/>
      </dsp:nvSpPr>
      <dsp:spPr>
        <a:xfrm>
          <a:off x="471753" y="335726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3 Network Layer</a:t>
          </a:r>
        </a:p>
      </dsp:txBody>
      <dsp:txXfrm>
        <a:off x="490487" y="3375994"/>
        <a:ext cx="6567081" cy="346292"/>
      </dsp:txXfrm>
    </dsp:sp>
    <dsp:sp modelId="{21FD2B26-C032-0F4F-AF97-EBC59FED76DF}">
      <dsp:nvSpPr>
        <dsp:cNvPr id="0" name=""/>
        <dsp:cNvSpPr/>
      </dsp:nvSpPr>
      <dsp:spPr>
        <a:xfrm>
          <a:off x="0" y="4364045"/>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How data is linked up from point A to B </a:t>
          </a:r>
          <a:r>
            <a:rPr lang="en-GB" sz="1300" kern="1200" dirty="0" err="1"/>
            <a:t>eg.</a:t>
          </a:r>
          <a:r>
            <a:rPr lang="en-GB" sz="1300" kern="1200" dirty="0"/>
            <a:t> ARP, MAC Address</a:t>
          </a:r>
        </a:p>
      </dsp:txBody>
      <dsp:txXfrm>
        <a:off x="0" y="4364045"/>
        <a:ext cx="9435070" cy="552825"/>
      </dsp:txXfrm>
    </dsp:sp>
    <dsp:sp modelId="{E2537462-2D9A-0944-B08E-2B288E069775}">
      <dsp:nvSpPr>
        <dsp:cNvPr id="0" name=""/>
        <dsp:cNvSpPr/>
      </dsp:nvSpPr>
      <dsp:spPr>
        <a:xfrm>
          <a:off x="471753" y="4172165"/>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2 Data Link Layer</a:t>
          </a:r>
        </a:p>
      </dsp:txBody>
      <dsp:txXfrm>
        <a:off x="490487" y="4190899"/>
        <a:ext cx="6567081" cy="346292"/>
      </dsp:txXfrm>
    </dsp:sp>
    <dsp:sp modelId="{2041CE78-37EC-3148-BCA7-25A0DB4F68E4}">
      <dsp:nvSpPr>
        <dsp:cNvPr id="0" name=""/>
        <dsp:cNvSpPr/>
      </dsp:nvSpPr>
      <dsp:spPr>
        <a:xfrm>
          <a:off x="0" y="517895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Hardware responsible for data transmission – </a:t>
          </a:r>
          <a:r>
            <a:rPr lang="en-GB" sz="1300" kern="1200" dirty="0" err="1"/>
            <a:t>eg</a:t>
          </a:r>
          <a:r>
            <a:rPr lang="en-GB" sz="1300" kern="1200" dirty="0"/>
            <a:t> the physical cables, hubs, wireless</a:t>
          </a:r>
        </a:p>
      </dsp:txBody>
      <dsp:txXfrm>
        <a:off x="0" y="5178950"/>
        <a:ext cx="9435070" cy="552825"/>
      </dsp:txXfrm>
    </dsp:sp>
    <dsp:sp modelId="{59A174B9-DD89-9D4A-9A54-7FBE74DE5254}">
      <dsp:nvSpPr>
        <dsp:cNvPr id="0" name=""/>
        <dsp:cNvSpPr/>
      </dsp:nvSpPr>
      <dsp:spPr>
        <a:xfrm>
          <a:off x="471753" y="498707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1 Physical Layer</a:t>
          </a:r>
        </a:p>
      </dsp:txBody>
      <dsp:txXfrm>
        <a:off x="490487" y="5005804"/>
        <a:ext cx="6567081"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AC0FA0-6739-5A48-AFC0-B50AC612005C}" type="datetimeFigureOut">
              <a:rPr lang="en-US" smtClean="0"/>
              <a:t>6/3/20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8BBEB-AFB1-9F40-9C86-7C0D65307244}" type="slidenum">
              <a:rPr lang="en-US" smtClean="0"/>
              <a:t>‹#›</a:t>
            </a:fld>
            <a:endParaRPr lang="en-US"/>
          </a:p>
        </p:txBody>
      </p:sp>
    </p:spTree>
    <p:extLst>
      <p:ext uri="{BB962C8B-B14F-4D97-AF65-F5344CB8AC3E}">
        <p14:creationId xmlns:p14="http://schemas.microsoft.com/office/powerpoint/2010/main" val="1357491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tirania.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jvns.ca/blog/2018/07/24/ip-addresses-routin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ws.amazon.com/compliance/data-center/data-center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Before beginning we would like to acknowledge the Traditional Owners of country throughout Australia and recognise their continuing connection to land, waters and culture.</a:t>
            </a:r>
          </a:p>
          <a:p>
            <a:r>
              <a:rPr lang="en-AU" sz="1200" kern="1200" dirty="0">
                <a:solidFill>
                  <a:schemeClr val="tx1"/>
                </a:solidFill>
                <a:effectLst/>
                <a:latin typeface="+mn-lt"/>
                <a:ea typeface="+mn-ea"/>
                <a:cs typeface="+mn-cs"/>
              </a:rPr>
              <a:t>I am presenting from the lands of the Wurundjeri people and I wish to acknowledge them as Traditional Owners. I also acknowledge the fact that we are spread out and pay I respects to all Traditional Owners from all areas where we have gathered from today including Elders, past and present, and Aboriginal Elders of other communities who may be joining us today.</a:t>
            </a:r>
            <a:br>
              <a:rPr lang="en-AU" dirty="0"/>
            </a:br>
            <a:r>
              <a:rPr lang="en-AU" sz="1200" b="0" i="0" kern="1200" dirty="0">
                <a:solidFill>
                  <a:schemeClr val="tx1"/>
                </a:solidFill>
                <a:effectLst/>
                <a:latin typeface="+mn-lt"/>
                <a:ea typeface="+mn-ea"/>
                <a:cs typeface="+mn-cs"/>
              </a:rPr>
              <a:t>We pay respects to their Elders, past, present and emerging for they hold the memories, traditions and cultures of this land in their hearts.</a:t>
            </a:r>
          </a:p>
          <a:p>
            <a:endParaRPr lang="en-AU"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3</a:t>
            </a:fld>
            <a:endParaRPr lang="en-US"/>
          </a:p>
        </p:txBody>
      </p:sp>
    </p:spTree>
    <p:extLst>
      <p:ext uri="{BB962C8B-B14F-4D97-AF65-F5344CB8AC3E}">
        <p14:creationId xmlns:p14="http://schemas.microsoft.com/office/powerpoint/2010/main" val="2317381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ways to ask questions:</a:t>
            </a:r>
          </a:p>
          <a:p>
            <a:pPr marL="171450" indent="-171450">
              <a:buFontTx/>
              <a:buChar char="-"/>
            </a:pPr>
            <a:r>
              <a:rPr lang="en-US" dirty="0"/>
              <a:t>‘raise your hand’</a:t>
            </a:r>
          </a:p>
          <a:p>
            <a:pPr marL="171450" indent="-171450">
              <a:buFontTx/>
              <a:buChar char="-"/>
            </a:pPr>
            <a:r>
              <a:rPr lang="en-US" dirty="0"/>
              <a:t>Or post it in the chat</a:t>
            </a:r>
          </a:p>
          <a:p>
            <a:pPr marL="171450" indent="-171450">
              <a:buFontTx/>
              <a:buChar char="-"/>
            </a:pPr>
            <a:endParaRPr lang="en-US" dirty="0"/>
          </a:p>
          <a:p>
            <a:pPr marL="0" indent="0">
              <a:buFontTx/>
              <a:buNone/>
            </a:pPr>
            <a:r>
              <a:rPr lang="en-US" dirty="0"/>
              <a:t>Practical help</a:t>
            </a:r>
          </a:p>
          <a:p>
            <a:pPr marL="0" indent="0">
              <a:buFontTx/>
              <a:buNone/>
            </a:pPr>
            <a:r>
              <a:rPr lang="en-US" dirty="0"/>
              <a:t>- ask your group</a:t>
            </a:r>
          </a:p>
          <a:p>
            <a:pPr marL="171450" indent="-171450">
              <a:buFontTx/>
              <a:buChar char="-"/>
            </a:pPr>
            <a:r>
              <a:rPr lang="en-US" dirty="0"/>
              <a:t>We’ll cycle through the breakout rooms and ask if anyone needs help</a:t>
            </a:r>
          </a:p>
          <a:p>
            <a:pPr marL="171450" indent="-171450">
              <a:buFontTx/>
              <a:buChar char="-"/>
            </a:pPr>
            <a:r>
              <a:rPr lang="en-US" dirty="0"/>
              <a:t>Still outstanding Q’s: raise it when we’re all back together</a:t>
            </a:r>
          </a:p>
          <a:p>
            <a:pPr marL="171450" indent="-171450">
              <a:buFontTx/>
              <a:buChar char="-"/>
            </a:pPr>
            <a:endParaRPr lang="en-US" dirty="0"/>
          </a:p>
          <a:p>
            <a:r>
              <a:rPr lang="en-AU" sz="1200" b="1" i="0" kern="1200" dirty="0">
                <a:solidFill>
                  <a:schemeClr val="tx1"/>
                </a:solidFill>
                <a:effectLst/>
                <a:latin typeface="+mn-lt"/>
                <a:ea typeface="+mn-ea"/>
                <a:cs typeface="+mn-cs"/>
              </a:rPr>
              <a:t>No feigning surprise</a:t>
            </a:r>
          </a:p>
          <a:p>
            <a:r>
              <a:rPr lang="en-AU" sz="1200" b="0" i="0" kern="1200" dirty="0">
                <a:solidFill>
                  <a:schemeClr val="tx1"/>
                </a:solidFill>
                <a:effectLst/>
                <a:latin typeface="+mn-lt"/>
                <a:ea typeface="+mn-ea"/>
                <a:cs typeface="+mn-cs"/>
              </a:rPr>
              <a:t>The first rule means you shouldn't act surprised when people say they don't know something. This applies to both technical things ("What?! I can't believe you don't know what </a:t>
            </a:r>
            <a:r>
              <a:rPr lang="en-AU" sz="1200" b="0" i="1" kern="1200" dirty="0">
                <a:solidFill>
                  <a:schemeClr val="tx1"/>
                </a:solidFill>
                <a:effectLst/>
                <a:latin typeface="+mn-lt"/>
                <a:ea typeface="+mn-ea"/>
                <a:cs typeface="+mn-cs"/>
              </a:rPr>
              <a:t>the stack</a:t>
            </a:r>
            <a:r>
              <a:rPr lang="en-AU" sz="1200" b="0" i="0" kern="1200" dirty="0">
                <a:solidFill>
                  <a:schemeClr val="tx1"/>
                </a:solidFill>
                <a:effectLst/>
                <a:latin typeface="+mn-lt"/>
                <a:ea typeface="+mn-ea"/>
                <a:cs typeface="+mn-cs"/>
              </a:rPr>
              <a:t> is!") and non-technical things ("You don't know who RMS is?!"). Feigning surprise has absolutely no social or educational benefit: When people feign surprise, it's usually to make them feel better about themselves and others feel worse. And even when that's not the intention, it's almost always the effect. As you've probably already guessed, this rule is tightly coupled to our belief in the importance of people feeling comfortable saying "I don't know" and "I don't understand."</a:t>
            </a:r>
          </a:p>
          <a:p>
            <a:r>
              <a:rPr lang="en-AU" sz="1200" b="1" i="0" kern="1200" dirty="0">
                <a:solidFill>
                  <a:schemeClr val="tx1"/>
                </a:solidFill>
                <a:effectLst/>
                <a:latin typeface="+mn-lt"/>
                <a:ea typeface="+mn-ea"/>
                <a:cs typeface="+mn-cs"/>
              </a:rPr>
              <a:t>No well-</a:t>
            </a:r>
            <a:r>
              <a:rPr lang="en-AU" sz="1200" b="1" i="0" kern="1200" dirty="0" err="1">
                <a:solidFill>
                  <a:schemeClr val="tx1"/>
                </a:solidFill>
                <a:effectLst/>
                <a:latin typeface="+mn-lt"/>
                <a:ea typeface="+mn-ea"/>
                <a:cs typeface="+mn-cs"/>
              </a:rPr>
              <a:t>actually's</a:t>
            </a:r>
            <a:endParaRPr lang="en-AU" sz="1200" b="1"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A well-actually happens when someone says something that's almost - but not entirely - correct, and you say, "well, actually…" and then give a minor correction. This is especially annoying when the correction has no bearing on the actual conversation. This doesn't mean the Recurse </a:t>
            </a:r>
            <a:r>
              <a:rPr lang="en-AU" sz="1200" b="0" i="0" kern="1200" dirty="0" err="1">
                <a:solidFill>
                  <a:schemeClr val="tx1"/>
                </a:solidFill>
                <a:effectLst/>
                <a:latin typeface="+mn-lt"/>
                <a:ea typeface="+mn-ea"/>
                <a:cs typeface="+mn-cs"/>
              </a:rPr>
              <a:t>Center</a:t>
            </a:r>
            <a:r>
              <a:rPr lang="en-AU" sz="1200" b="0" i="0" kern="1200" dirty="0">
                <a:solidFill>
                  <a:schemeClr val="tx1"/>
                </a:solidFill>
                <a:effectLst/>
                <a:latin typeface="+mn-lt"/>
                <a:ea typeface="+mn-ea"/>
                <a:cs typeface="+mn-cs"/>
              </a:rPr>
              <a:t> isn't about truth-seeking or that we don't care about being precise. Almost all well-</a:t>
            </a:r>
            <a:r>
              <a:rPr lang="en-AU" sz="1200" b="0" i="0" kern="1200" dirty="0" err="1">
                <a:solidFill>
                  <a:schemeClr val="tx1"/>
                </a:solidFill>
                <a:effectLst/>
                <a:latin typeface="+mn-lt"/>
                <a:ea typeface="+mn-ea"/>
                <a:cs typeface="+mn-cs"/>
              </a:rPr>
              <a:t>actually's</a:t>
            </a:r>
            <a:r>
              <a:rPr lang="en-AU" sz="1200" b="0" i="0" kern="1200" dirty="0">
                <a:solidFill>
                  <a:schemeClr val="tx1"/>
                </a:solidFill>
                <a:effectLst/>
                <a:latin typeface="+mn-lt"/>
                <a:ea typeface="+mn-ea"/>
                <a:cs typeface="+mn-cs"/>
              </a:rPr>
              <a:t> in our experience are about grandstanding, not truth-seeking. (Thanks to </a:t>
            </a:r>
            <a:r>
              <a:rPr lang="en-AU" sz="1200" b="0" i="0" u="none" strike="noStrike" kern="1200" dirty="0">
                <a:solidFill>
                  <a:schemeClr val="tx1"/>
                </a:solidFill>
                <a:effectLst/>
                <a:latin typeface="+mn-lt"/>
                <a:ea typeface="+mn-ea"/>
                <a:cs typeface="+mn-cs"/>
                <a:hlinkClick r:id="rId3"/>
              </a:rPr>
              <a:t>Miguel de Icaza</a:t>
            </a:r>
            <a:r>
              <a:rPr lang="en-AU" sz="1200" b="0" i="0" kern="1200" dirty="0">
                <a:solidFill>
                  <a:schemeClr val="tx1"/>
                </a:solidFill>
                <a:effectLst/>
                <a:latin typeface="+mn-lt"/>
                <a:ea typeface="+mn-ea"/>
                <a:cs typeface="+mn-cs"/>
              </a:rPr>
              <a:t> for originally coining the term "well-actually.")</a:t>
            </a:r>
          </a:p>
          <a:p>
            <a:r>
              <a:rPr lang="en-AU" sz="1200" b="1" i="0" kern="1200" dirty="0">
                <a:solidFill>
                  <a:schemeClr val="tx1"/>
                </a:solidFill>
                <a:effectLst/>
                <a:latin typeface="+mn-lt"/>
                <a:ea typeface="+mn-ea"/>
                <a:cs typeface="+mn-cs"/>
              </a:rPr>
              <a:t>No back-seat driving</a:t>
            </a:r>
          </a:p>
          <a:p>
            <a:r>
              <a:rPr lang="en-AU" sz="1200" b="0" i="0" kern="1200" dirty="0">
                <a:solidFill>
                  <a:schemeClr val="tx1"/>
                </a:solidFill>
                <a:effectLst/>
                <a:latin typeface="+mn-lt"/>
                <a:ea typeface="+mn-ea"/>
                <a:cs typeface="+mn-cs"/>
              </a:rPr>
              <a:t>If you overhear people working through a problem, you shouldn't intermittently lob advice across the room. This can lead to the "too many cooks" problem, but more important, it can be rude and disruptive to half-participate in a conversation. This isn't to say you shouldn't help, offer advice, or join conversations. On the contrary, we encourage all those things. Rather, it just means that when you want to help out or work with others, you should fully engage and not just butt in sporadically.</a:t>
            </a:r>
          </a:p>
          <a:p>
            <a:r>
              <a:rPr lang="en-AU" sz="1200" b="1" i="0" kern="1200" dirty="0">
                <a:solidFill>
                  <a:schemeClr val="tx1"/>
                </a:solidFill>
                <a:effectLst/>
                <a:latin typeface="+mn-lt"/>
                <a:ea typeface="+mn-ea"/>
                <a:cs typeface="+mn-cs"/>
              </a:rPr>
              <a:t>No subtle -isms</a:t>
            </a:r>
          </a:p>
          <a:p>
            <a:r>
              <a:rPr lang="en-AU" sz="1200" b="0" i="0" kern="1200" dirty="0">
                <a:solidFill>
                  <a:schemeClr val="tx1"/>
                </a:solidFill>
                <a:effectLst/>
                <a:latin typeface="+mn-lt"/>
                <a:ea typeface="+mn-ea"/>
                <a:cs typeface="+mn-cs"/>
              </a:rPr>
              <a:t>Our last social rule bans subtle racism, sexism, homophobia, transphobia, and other kinds of bias. This one is different from the rest, because it covers a class of </a:t>
            </a:r>
            <a:r>
              <a:rPr lang="en-AU" sz="1200" b="0" i="0" kern="1200" dirty="0" err="1">
                <a:solidFill>
                  <a:schemeClr val="tx1"/>
                </a:solidFill>
                <a:effectLst/>
                <a:latin typeface="+mn-lt"/>
                <a:ea typeface="+mn-ea"/>
                <a:cs typeface="+mn-cs"/>
              </a:rPr>
              <a:t>behaviors</a:t>
            </a:r>
            <a:r>
              <a:rPr lang="en-AU" sz="1200" b="0" i="0" kern="1200" dirty="0">
                <a:solidFill>
                  <a:schemeClr val="tx1"/>
                </a:solidFill>
                <a:effectLst/>
                <a:latin typeface="+mn-lt"/>
                <a:ea typeface="+mn-ea"/>
                <a:cs typeface="+mn-cs"/>
              </a:rPr>
              <a:t> instead of one very specific pattern.</a:t>
            </a:r>
          </a:p>
          <a:p>
            <a:r>
              <a:rPr lang="en-AU" sz="1200" b="0" i="0" kern="1200" dirty="0">
                <a:solidFill>
                  <a:schemeClr val="tx1"/>
                </a:solidFill>
                <a:effectLst/>
                <a:latin typeface="+mn-lt"/>
                <a:ea typeface="+mn-ea"/>
                <a:cs typeface="+mn-cs"/>
              </a:rPr>
              <a:t>Subtle -isms are small things that make others feel unwelcome, things that we all sometimes do by mistake. For example, saying "It's so easy my grandmother could do it" is a subtle -ism. Like the other three social rules, this one is often accidentally broken. Like the other three, it's not a big deal to mess up – you just apologize and move on.</a:t>
            </a:r>
          </a:p>
          <a:p>
            <a:r>
              <a:rPr lang="en-AU" sz="1200" b="0" i="0" kern="1200" dirty="0">
                <a:solidFill>
                  <a:schemeClr val="tx1"/>
                </a:solidFill>
                <a:effectLst/>
                <a:latin typeface="+mn-lt"/>
                <a:ea typeface="+mn-ea"/>
                <a:cs typeface="+mn-cs"/>
              </a:rPr>
              <a:t>If you see a subtle -ism at the Recurse </a:t>
            </a:r>
            <a:r>
              <a:rPr lang="en-AU" sz="1200" b="0" i="0" kern="1200" dirty="0" err="1">
                <a:solidFill>
                  <a:schemeClr val="tx1"/>
                </a:solidFill>
                <a:effectLst/>
                <a:latin typeface="+mn-lt"/>
                <a:ea typeface="+mn-ea"/>
                <a:cs typeface="+mn-cs"/>
              </a:rPr>
              <a:t>Center</a:t>
            </a:r>
            <a:r>
              <a:rPr lang="en-AU" sz="1200" b="0" i="0" kern="1200" dirty="0">
                <a:solidFill>
                  <a:schemeClr val="tx1"/>
                </a:solidFill>
                <a:effectLst/>
                <a:latin typeface="+mn-lt"/>
                <a:ea typeface="+mn-ea"/>
                <a:cs typeface="+mn-cs"/>
              </a:rPr>
              <a:t>, you can point it out to the relevant person, either publicly or privately, or you can ask one of the faculty to say something. After this, we ask that all further discussion move off of public channels. If you are a third party, and you don't see what could be biased about the comment that was made, feel free to talk to faculty. Please don't say, "Comment X wasn't homophobic!" Similarly, please don't pile on to someone who made a mistake. The "subtle" in "subtle -isms" means that it's probably not obvious to everyone right away what was wrong with the comment.</a:t>
            </a:r>
          </a:p>
          <a:p>
            <a:pPr marL="0" indent="0">
              <a:buFontTx/>
              <a:buNone/>
            </a:pPr>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6</a:t>
            </a:fld>
            <a:endParaRPr lang="en-US"/>
          </a:p>
        </p:txBody>
      </p:sp>
    </p:spTree>
    <p:extLst>
      <p:ext uri="{BB962C8B-B14F-4D97-AF65-F5344CB8AC3E}">
        <p14:creationId xmlns:p14="http://schemas.microsoft.com/office/powerpoint/2010/main" val="207783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Zine talk about </a:t>
            </a:r>
            <a:r>
              <a:rPr lang="en-US" dirty="0" err="1"/>
              <a:t>Ips</a:t>
            </a:r>
            <a:r>
              <a:rPr lang="en-US" dirty="0"/>
              <a:t>, CIDR ranges, SSL, ports, subnets</a:t>
            </a:r>
          </a:p>
          <a:p>
            <a:endParaRPr lang="en-US" dirty="0"/>
          </a:p>
          <a:p>
            <a:r>
              <a:rPr lang="en-US" dirty="0"/>
              <a:t>Examples of pages to take note of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a:t>
            </a:r>
            <a:r>
              <a:rPr lang="en-AU" dirty="0">
                <a:hlinkClick r:id="rId3"/>
              </a:rPr>
              <a:t>https://jvns.ca/blog/2018/07/24/ip-addresses-routing/</a:t>
            </a:r>
            <a:endParaRPr lang="en-US" dirty="0"/>
          </a:p>
          <a:p>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10</a:t>
            </a:fld>
            <a:endParaRPr lang="en-US"/>
          </a:p>
        </p:txBody>
      </p:sp>
    </p:spTree>
    <p:extLst>
      <p:ext uri="{BB962C8B-B14F-4D97-AF65-F5344CB8AC3E}">
        <p14:creationId xmlns:p14="http://schemas.microsoft.com/office/powerpoint/2010/main" val="1416275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Data Centers:</a:t>
            </a:r>
          </a:p>
          <a:p>
            <a:r>
              <a:rPr lang="en-AU" dirty="0">
                <a:hlinkClick r:id="rId3"/>
              </a:rPr>
              <a:t>https://aws.amazon.com/compliance/data-center/data-centers/</a:t>
            </a:r>
            <a:endParaRPr lang="en-AU" dirty="0"/>
          </a:p>
          <a:p>
            <a:endParaRPr lang="en-AU" dirty="0"/>
          </a:p>
          <a:p>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13</a:t>
            </a:fld>
            <a:endParaRPr lang="en-US"/>
          </a:p>
        </p:txBody>
      </p:sp>
    </p:spTree>
    <p:extLst>
      <p:ext uri="{BB962C8B-B14F-4D97-AF65-F5344CB8AC3E}">
        <p14:creationId xmlns:p14="http://schemas.microsoft.com/office/powerpoint/2010/main" val="3168137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sheet that translates between different cloud providers</a:t>
            </a:r>
          </a:p>
        </p:txBody>
      </p:sp>
      <p:sp>
        <p:nvSpPr>
          <p:cNvPr id="4" name="Slide Number Placeholder 3"/>
          <p:cNvSpPr>
            <a:spLocks noGrp="1"/>
          </p:cNvSpPr>
          <p:nvPr>
            <p:ph type="sldNum" sz="quarter" idx="5"/>
          </p:nvPr>
        </p:nvSpPr>
        <p:spPr/>
        <p:txBody>
          <a:bodyPr/>
          <a:lstStyle/>
          <a:p>
            <a:fld id="{8B98BBEB-AFB1-9F40-9C86-7C0D65307244}" type="slidenum">
              <a:rPr lang="en-US" smtClean="0"/>
              <a:t>16</a:t>
            </a:fld>
            <a:endParaRPr lang="en-US"/>
          </a:p>
        </p:txBody>
      </p:sp>
    </p:spTree>
    <p:extLst>
      <p:ext uri="{BB962C8B-B14F-4D97-AF65-F5344CB8AC3E}">
        <p14:creationId xmlns:p14="http://schemas.microsoft.com/office/powerpoint/2010/main" val="2791951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692451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6/3/20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0984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422708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92BA9B8-038F-634C-8E37-A7BD317E8416}" type="datetimeFigureOut">
              <a:rPr lang="en-US" smtClean="0"/>
              <a:t>6/3/20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17642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49464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94539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84357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84754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2BA9B8-038F-634C-8E37-A7BD317E8416}" type="datetimeFigureOut">
              <a:rPr lang="en-US" smtClean="0"/>
              <a:t>6/3/20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2072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2BA9B8-038F-634C-8E37-A7BD317E8416}" type="datetimeFigureOut">
              <a:rPr lang="en-US" smtClean="0"/>
              <a:t>6/3/20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78185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BA9B8-038F-634C-8E37-A7BD317E8416}" type="datetimeFigureOut">
              <a:rPr lang="en-US" smtClean="0"/>
              <a:t>6/3/20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0606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BA9B8-038F-634C-8E37-A7BD317E8416}" type="datetimeFigureOut">
              <a:rPr lang="en-US" smtClean="0"/>
              <a:t>6/3/20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0196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6/3/20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34674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92BA9B8-038F-634C-8E37-A7BD317E8416}" type="datetimeFigureOut">
              <a:rPr lang="en-US" smtClean="0"/>
              <a:t>6/3/20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6246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92BA9B8-038F-634C-8E37-A7BD317E8416}" type="datetimeFigureOut">
              <a:rPr lang="en-US" smtClean="0"/>
              <a:t>6/3/20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E7F2CD2-37AA-0F40-BE4C-096B5DA49750}" type="slidenum">
              <a:rPr lang="en-US" smtClean="0"/>
              <a:t>‹#›</a:t>
            </a:fld>
            <a:endParaRPr lang="en-US"/>
          </a:p>
        </p:txBody>
      </p:sp>
    </p:spTree>
    <p:extLst>
      <p:ext uri="{BB962C8B-B14F-4D97-AF65-F5344CB8AC3E}">
        <p14:creationId xmlns:p14="http://schemas.microsoft.com/office/powerpoint/2010/main" val="239833422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4.tiff"/></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1.svg"/><Relationship Id="rId3" Type="http://schemas.microsoft.com/office/2007/relationships/hdphoto" Target="../media/hdphoto1.wdp"/><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tiff"/><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tif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31.svg"/><Relationship Id="rId3" Type="http://schemas.microsoft.com/office/2007/relationships/hdphoto" Target="../media/hdphoto1.wdp"/><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tiff"/><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broadlygenderphotos.vice.com/" TargetMode="External"/><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85B3A411-39CB-4453-9F3D-FA4820663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3D1C0C03-6585-F945-B779-68304C68CFE8}"/>
              </a:ext>
            </a:extLst>
          </p:cNvPr>
          <p:cNvSpPr txBox="1"/>
          <p:nvPr/>
        </p:nvSpPr>
        <p:spPr>
          <a:xfrm>
            <a:off x="810002" y="639097"/>
            <a:ext cx="3211392" cy="378110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600" b="1">
                <a:solidFill>
                  <a:srgbClr val="FEFEFE"/>
                </a:solidFill>
                <a:latin typeface="+mj-lt"/>
                <a:ea typeface="+mj-ea"/>
                <a:cs typeface="+mj-cs"/>
              </a:rPr>
              <a:t>Before we begin…</a:t>
            </a:r>
          </a:p>
          <a:p>
            <a:pPr>
              <a:lnSpc>
                <a:spcPct val="90000"/>
              </a:lnSpc>
              <a:spcBef>
                <a:spcPct val="0"/>
              </a:spcBef>
              <a:spcAft>
                <a:spcPts val="600"/>
              </a:spcAft>
            </a:pPr>
            <a:endParaRPr lang="en-US" sz="2600" b="1">
              <a:solidFill>
                <a:srgbClr val="FEFEFE"/>
              </a:solidFill>
              <a:latin typeface="+mj-lt"/>
              <a:ea typeface="+mj-ea"/>
              <a:cs typeface="+mj-cs"/>
            </a:endParaRPr>
          </a:p>
          <a:p>
            <a:pPr>
              <a:lnSpc>
                <a:spcPct val="90000"/>
              </a:lnSpc>
              <a:spcBef>
                <a:spcPct val="0"/>
              </a:spcBef>
              <a:spcAft>
                <a:spcPts val="600"/>
              </a:spcAft>
            </a:pPr>
            <a:r>
              <a:rPr lang="en-US" sz="2600" b="1">
                <a:solidFill>
                  <a:srgbClr val="FEFEFE"/>
                </a:solidFill>
                <a:latin typeface="+mj-lt"/>
                <a:ea typeface="+mj-ea"/>
                <a:cs typeface="+mj-cs"/>
              </a:rPr>
              <a:t>Do you have snacks/fluids?</a:t>
            </a:r>
          </a:p>
          <a:p>
            <a:pPr>
              <a:lnSpc>
                <a:spcPct val="90000"/>
              </a:lnSpc>
              <a:spcBef>
                <a:spcPct val="0"/>
              </a:spcBef>
              <a:spcAft>
                <a:spcPts val="600"/>
              </a:spcAft>
            </a:pPr>
            <a:endParaRPr lang="en-US" sz="2600" b="1">
              <a:solidFill>
                <a:srgbClr val="FEFEFE"/>
              </a:solidFill>
              <a:latin typeface="+mj-lt"/>
              <a:ea typeface="+mj-ea"/>
              <a:cs typeface="+mj-cs"/>
            </a:endParaRPr>
          </a:p>
          <a:p>
            <a:pPr>
              <a:lnSpc>
                <a:spcPct val="90000"/>
              </a:lnSpc>
              <a:spcBef>
                <a:spcPct val="0"/>
              </a:spcBef>
              <a:spcAft>
                <a:spcPts val="600"/>
              </a:spcAft>
            </a:pPr>
            <a:r>
              <a:rPr lang="en-US" sz="2600" b="1">
                <a:solidFill>
                  <a:srgbClr val="FEFEFE"/>
                </a:solidFill>
                <a:latin typeface="+mj-lt"/>
                <a:ea typeface="+mj-ea"/>
                <a:cs typeface="+mj-cs"/>
              </a:rPr>
              <a:t>Have you created your personal AWS account?</a:t>
            </a:r>
          </a:p>
        </p:txBody>
      </p:sp>
      <p:sp>
        <p:nvSpPr>
          <p:cNvPr id="27" name="Rectangle 26">
            <a:extLst>
              <a:ext uri="{FF2B5EF4-FFF2-40B4-BE49-F238E27FC236}">
                <a16:creationId xmlns:a16="http://schemas.microsoft.com/office/drawing/2014/main" id="{40D573D2-DD8C-4E19-8BB2-1DC0767FD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14">
            <a:extLst>
              <a:ext uri="{FF2B5EF4-FFF2-40B4-BE49-F238E27FC236}">
                <a16:creationId xmlns:a16="http://schemas.microsoft.com/office/drawing/2014/main" id="{9B6C5F92-472F-4CAB-90F8-B997C54EB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7A1DF7C-8501-DE45-A0F3-DF1AA400001B}"/>
              </a:ext>
            </a:extLst>
          </p:cNvPr>
          <p:cNvPicPr>
            <a:picLocks noChangeAspect="1"/>
          </p:cNvPicPr>
          <p:nvPr/>
        </p:nvPicPr>
        <p:blipFill>
          <a:blip r:embed="rId2"/>
          <a:stretch>
            <a:fillRect/>
          </a:stretch>
        </p:blipFill>
        <p:spPr>
          <a:xfrm>
            <a:off x="6264469" y="1251276"/>
            <a:ext cx="4325739" cy="4325739"/>
          </a:xfrm>
          <a:prstGeom prst="rect">
            <a:avLst/>
          </a:prstGeom>
        </p:spPr>
      </p:pic>
    </p:spTree>
    <p:extLst>
      <p:ext uri="{BB962C8B-B14F-4D97-AF65-F5344CB8AC3E}">
        <p14:creationId xmlns:p14="http://schemas.microsoft.com/office/powerpoint/2010/main" val="493843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C523-6546-B043-9A39-1A24F8489EFF}"/>
              </a:ext>
            </a:extLst>
          </p:cNvPr>
          <p:cNvSpPr>
            <a:spLocks noGrp="1"/>
          </p:cNvSpPr>
          <p:nvPr>
            <p:ph type="title"/>
          </p:nvPr>
        </p:nvSpPr>
        <p:spPr/>
        <p:txBody>
          <a:bodyPr/>
          <a:lstStyle/>
          <a:p>
            <a:r>
              <a:rPr lang="en-US" dirty="0"/>
              <a:t>Networking 101</a:t>
            </a:r>
          </a:p>
        </p:txBody>
      </p:sp>
      <p:sp>
        <p:nvSpPr>
          <p:cNvPr id="3" name="Content Placeholder 2">
            <a:extLst>
              <a:ext uri="{FF2B5EF4-FFF2-40B4-BE49-F238E27FC236}">
                <a16:creationId xmlns:a16="http://schemas.microsoft.com/office/drawing/2014/main" id="{48AC333C-896B-EF4A-B441-59AC5421DBF1}"/>
              </a:ext>
            </a:extLst>
          </p:cNvPr>
          <p:cNvSpPr>
            <a:spLocks noGrp="1"/>
          </p:cNvSpPr>
          <p:nvPr>
            <p:ph sz="half" idx="1"/>
          </p:nvPr>
        </p:nvSpPr>
        <p:spPr/>
        <p:txBody>
          <a:bodyPr/>
          <a:lstStyle/>
          <a:p>
            <a:pPr marL="0" indent="0">
              <a:buNone/>
            </a:pPr>
            <a:r>
              <a:rPr lang="en-US" dirty="0"/>
              <a:t>Digital Copy:</a:t>
            </a:r>
          </a:p>
          <a:p>
            <a:pPr marL="0" indent="0">
              <a:buNone/>
            </a:pPr>
            <a:r>
              <a:rPr lang="en-US" dirty="0" err="1"/>
              <a:t>Jvns.ca</a:t>
            </a:r>
            <a:r>
              <a:rPr lang="en-US" dirty="0"/>
              <a:t>/networking-</a:t>
            </a:r>
            <a:r>
              <a:rPr lang="en-US" dirty="0" err="1"/>
              <a:t>zine.pdf</a:t>
            </a:r>
            <a:endParaRPr lang="en-US" dirty="0"/>
          </a:p>
          <a:p>
            <a:pPr marL="0" indent="0">
              <a:buNone/>
            </a:pPr>
            <a:r>
              <a:rPr lang="en-US" dirty="0"/>
              <a:t>Created by Julia Evans </a:t>
            </a:r>
          </a:p>
          <a:p>
            <a:pPr marL="0" indent="0">
              <a:buNone/>
            </a:pPr>
            <a:r>
              <a:rPr lang="en-US" dirty="0"/>
              <a:t>	 @b0rk </a:t>
            </a:r>
          </a:p>
        </p:txBody>
      </p:sp>
      <p:pic>
        <p:nvPicPr>
          <p:cNvPr id="6" name="Content Placeholder 5">
            <a:extLst>
              <a:ext uri="{FF2B5EF4-FFF2-40B4-BE49-F238E27FC236}">
                <a16:creationId xmlns:a16="http://schemas.microsoft.com/office/drawing/2014/main" id="{AA3EF665-7971-3E4A-82EF-16ECD5BB56DA}"/>
              </a:ext>
            </a:extLst>
          </p:cNvPr>
          <p:cNvPicPr>
            <a:picLocks noGrp="1" noChangeAspect="1"/>
          </p:cNvPicPr>
          <p:nvPr>
            <p:ph sz="half" idx="2"/>
          </p:nvPr>
        </p:nvPicPr>
        <p:blipFill>
          <a:blip r:embed="rId3"/>
          <a:stretch>
            <a:fillRect/>
          </a:stretch>
        </p:blipFill>
        <p:spPr>
          <a:xfrm>
            <a:off x="6722075" y="133472"/>
            <a:ext cx="4351712" cy="6591055"/>
          </a:xfrm>
        </p:spPr>
      </p:pic>
      <p:pic>
        <p:nvPicPr>
          <p:cNvPr id="8" name="Picture 7">
            <a:extLst>
              <a:ext uri="{FF2B5EF4-FFF2-40B4-BE49-F238E27FC236}">
                <a16:creationId xmlns:a16="http://schemas.microsoft.com/office/drawing/2014/main" id="{16272F57-E030-2848-880E-56C5A5169FA3}"/>
              </a:ext>
            </a:extLst>
          </p:cNvPr>
          <p:cNvPicPr>
            <a:picLocks noChangeAspect="1"/>
          </p:cNvPicPr>
          <p:nvPr/>
        </p:nvPicPr>
        <p:blipFill>
          <a:blip r:embed="rId4">
            <a:duotone>
              <a:schemeClr val="accent1">
                <a:shade val="45000"/>
                <a:satMod val="135000"/>
              </a:schemeClr>
              <a:prstClr val="white"/>
            </a:duotone>
          </a:blip>
          <a:stretch>
            <a:fillRect/>
          </a:stretch>
        </p:blipFill>
        <p:spPr>
          <a:xfrm>
            <a:off x="853915" y="4409301"/>
            <a:ext cx="528595" cy="528595"/>
          </a:xfrm>
          <a:prstGeom prst="rect">
            <a:avLst/>
          </a:prstGeom>
        </p:spPr>
      </p:pic>
    </p:spTree>
    <p:extLst>
      <p:ext uri="{BB962C8B-B14F-4D97-AF65-F5344CB8AC3E}">
        <p14:creationId xmlns:p14="http://schemas.microsoft.com/office/powerpoint/2010/main" val="2202520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The what and why of AWS</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What is AWS?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Over 200+ services to enable cloud based infrastructure that you can manage</a:t>
            </a:r>
          </a:p>
          <a:p>
            <a:r>
              <a:rPr lang="en-AU" dirty="0"/>
              <a:t>One of many providers of cloud infra such as MS Azure, Google, IBM, and more</a:t>
            </a:r>
          </a:p>
          <a:p>
            <a:r>
              <a:rPr lang="en-AU" dirty="0"/>
              <a:t>Data storage, compute power, networking, web hosting, etc</a:t>
            </a:r>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pPr algn="l"/>
            <a:r>
              <a:rPr lang="en-AU" dirty="0"/>
              <a:t>Why do we use AWS?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dirty="0"/>
              <a:t>Enables scalable infrastructure in a highly secure environment</a:t>
            </a:r>
          </a:p>
          <a:p>
            <a:r>
              <a:rPr lang="en-AU" dirty="0"/>
              <a:t>Reliable, flexible, and available </a:t>
            </a:r>
          </a:p>
          <a:p>
            <a:r>
              <a:rPr lang="en-AU" dirty="0"/>
              <a:t>Unparalleled service offerings (150+ more than Google)</a:t>
            </a:r>
          </a:p>
          <a:p>
            <a:r>
              <a:rPr lang="en-AU" dirty="0"/>
              <a:t>Best in class support, redundancy, and availability</a:t>
            </a:r>
          </a:p>
        </p:txBody>
      </p:sp>
    </p:spTree>
    <p:extLst>
      <p:ext uri="{BB962C8B-B14F-4D97-AF65-F5344CB8AC3E}">
        <p14:creationId xmlns:p14="http://schemas.microsoft.com/office/powerpoint/2010/main" val="1459120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History: What came before AWS?</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Then:</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Long lived, dedicated servers</a:t>
            </a:r>
          </a:p>
          <a:p>
            <a:r>
              <a:rPr lang="en-AU" dirty="0"/>
              <a:t>Long lead times for new contracted infra</a:t>
            </a:r>
          </a:p>
          <a:p>
            <a:r>
              <a:rPr lang="en-AU" dirty="0"/>
              <a:t>Estimated infra, often over-provisioned</a:t>
            </a:r>
          </a:p>
          <a:p>
            <a:r>
              <a:rPr lang="en-AU" dirty="0"/>
              <a:t>Fixed hardware, low scalability</a:t>
            </a:r>
          </a:p>
          <a:p>
            <a:endParaRPr lang="en-AU" dirty="0"/>
          </a:p>
          <a:p>
            <a:endParaRPr lang="en-AU"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pPr algn="l"/>
            <a:r>
              <a:rPr lang="en-AU" dirty="0"/>
              <a:t>Now:</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dirty="0"/>
              <a:t>Short lived, shared services</a:t>
            </a:r>
          </a:p>
          <a:p>
            <a:r>
              <a:rPr lang="en-AU" dirty="0"/>
              <a:t>Cost shared by consumers</a:t>
            </a:r>
          </a:p>
          <a:p>
            <a:r>
              <a:rPr lang="en-AU" dirty="0"/>
              <a:t>Infra on demand</a:t>
            </a:r>
          </a:p>
          <a:p>
            <a:r>
              <a:rPr lang="en-AU" dirty="0"/>
              <a:t>Virtual hardware, highly scalable</a:t>
            </a:r>
          </a:p>
        </p:txBody>
      </p:sp>
    </p:spTree>
    <p:extLst>
      <p:ext uri="{BB962C8B-B14F-4D97-AF65-F5344CB8AC3E}">
        <p14:creationId xmlns:p14="http://schemas.microsoft.com/office/powerpoint/2010/main" val="922475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D35A-D602-4B46-9633-3E75FDE718C9}"/>
              </a:ext>
            </a:extLst>
          </p:cNvPr>
          <p:cNvSpPr>
            <a:spLocks noGrp="1"/>
          </p:cNvSpPr>
          <p:nvPr>
            <p:ph type="title"/>
          </p:nvPr>
        </p:nvSpPr>
        <p:spPr/>
        <p:txBody>
          <a:bodyPr/>
          <a:lstStyle/>
          <a:p>
            <a:r>
              <a:rPr lang="en-US" dirty="0"/>
              <a:t>Shared Responsibility Model</a:t>
            </a:r>
          </a:p>
        </p:txBody>
      </p:sp>
      <p:sp>
        <p:nvSpPr>
          <p:cNvPr id="3" name="Content Placeholder 2">
            <a:extLst>
              <a:ext uri="{FF2B5EF4-FFF2-40B4-BE49-F238E27FC236}">
                <a16:creationId xmlns:a16="http://schemas.microsoft.com/office/drawing/2014/main" id="{9C5B1D63-FF66-EA48-802C-7976EA557F9F}"/>
              </a:ext>
            </a:extLst>
          </p:cNvPr>
          <p:cNvSpPr>
            <a:spLocks noGrp="1"/>
          </p:cNvSpPr>
          <p:nvPr>
            <p:ph sz="half" idx="1"/>
          </p:nvPr>
        </p:nvSpPr>
        <p:spPr/>
        <p:txBody>
          <a:bodyPr anchor="t"/>
          <a:lstStyle/>
          <a:p>
            <a:pPr marL="0" indent="0">
              <a:buNone/>
            </a:pPr>
            <a:r>
              <a:rPr lang="en-US" dirty="0"/>
              <a:t>Security OF the cloud</a:t>
            </a:r>
          </a:p>
          <a:p>
            <a:r>
              <a:rPr lang="en-US" dirty="0"/>
              <a:t>Hardware</a:t>
            </a:r>
          </a:p>
          <a:p>
            <a:r>
              <a:rPr lang="en-US" dirty="0"/>
              <a:t>Physical Access</a:t>
            </a:r>
          </a:p>
          <a:p>
            <a:r>
              <a:rPr lang="en-US" dirty="0"/>
              <a:t>Software </a:t>
            </a:r>
            <a:r>
              <a:rPr lang="en-US" dirty="0" err="1"/>
              <a:t>eg.</a:t>
            </a:r>
            <a:r>
              <a:rPr lang="en-US" dirty="0"/>
              <a:t> NGINX EC2 image</a:t>
            </a:r>
          </a:p>
        </p:txBody>
      </p:sp>
      <p:sp>
        <p:nvSpPr>
          <p:cNvPr id="4" name="Content Placeholder 3">
            <a:extLst>
              <a:ext uri="{FF2B5EF4-FFF2-40B4-BE49-F238E27FC236}">
                <a16:creationId xmlns:a16="http://schemas.microsoft.com/office/drawing/2014/main" id="{359A1526-9603-754E-8646-D92F61F9D6E0}"/>
              </a:ext>
            </a:extLst>
          </p:cNvPr>
          <p:cNvSpPr>
            <a:spLocks noGrp="1"/>
          </p:cNvSpPr>
          <p:nvPr>
            <p:ph sz="half" idx="2"/>
          </p:nvPr>
        </p:nvSpPr>
        <p:spPr/>
        <p:txBody>
          <a:bodyPr anchor="t"/>
          <a:lstStyle/>
          <a:p>
            <a:pPr marL="0" indent="0">
              <a:buNone/>
            </a:pPr>
            <a:r>
              <a:rPr lang="en-US" dirty="0"/>
              <a:t>Security IN the cloud</a:t>
            </a:r>
          </a:p>
          <a:p>
            <a:r>
              <a:rPr lang="en-US" dirty="0"/>
              <a:t>Application Security</a:t>
            </a:r>
          </a:p>
          <a:p>
            <a:r>
              <a:rPr lang="en-US" dirty="0"/>
              <a:t>Configuration of AWS Resources </a:t>
            </a:r>
            <a:r>
              <a:rPr lang="en-US" dirty="0" err="1"/>
              <a:t>eg.</a:t>
            </a:r>
            <a:r>
              <a:rPr lang="en-US" dirty="0"/>
              <a:t> s3</a:t>
            </a:r>
          </a:p>
          <a:p>
            <a:r>
              <a:rPr lang="en-US" dirty="0"/>
              <a:t>IAM</a:t>
            </a:r>
          </a:p>
          <a:p>
            <a:r>
              <a:rPr lang="en-US" dirty="0"/>
              <a:t>Cloud Network Security</a:t>
            </a:r>
          </a:p>
          <a:p>
            <a:endParaRPr lang="en-US" dirty="0"/>
          </a:p>
        </p:txBody>
      </p:sp>
      <p:pic>
        <p:nvPicPr>
          <p:cNvPr id="6" name="Picture 5">
            <a:extLst>
              <a:ext uri="{FF2B5EF4-FFF2-40B4-BE49-F238E27FC236}">
                <a16:creationId xmlns:a16="http://schemas.microsoft.com/office/drawing/2014/main" id="{2856FE0A-4554-9940-98EC-C2585B5453DB}"/>
              </a:ext>
            </a:extLst>
          </p:cNvPr>
          <p:cNvPicPr>
            <a:picLocks noChangeAspect="1"/>
          </p:cNvPicPr>
          <p:nvPr/>
        </p:nvPicPr>
        <p:blipFill>
          <a:blip r:embed="rId3"/>
          <a:stretch>
            <a:fillRect/>
          </a:stretch>
        </p:blipFill>
        <p:spPr>
          <a:xfrm>
            <a:off x="1796585" y="3999671"/>
            <a:ext cx="1774600" cy="2411141"/>
          </a:xfrm>
          <a:prstGeom prst="rect">
            <a:avLst/>
          </a:prstGeom>
        </p:spPr>
      </p:pic>
      <p:pic>
        <p:nvPicPr>
          <p:cNvPr id="7" name="Picture 6">
            <a:extLst>
              <a:ext uri="{FF2B5EF4-FFF2-40B4-BE49-F238E27FC236}">
                <a16:creationId xmlns:a16="http://schemas.microsoft.com/office/drawing/2014/main" id="{0AF16D0C-A9F1-4243-BE39-B411E8013588}"/>
              </a:ext>
            </a:extLst>
          </p:cNvPr>
          <p:cNvPicPr>
            <a:picLocks noChangeAspect="1"/>
          </p:cNvPicPr>
          <p:nvPr/>
        </p:nvPicPr>
        <p:blipFill>
          <a:blip r:embed="rId4"/>
          <a:stretch>
            <a:fillRect/>
          </a:stretch>
        </p:blipFill>
        <p:spPr>
          <a:xfrm>
            <a:off x="7294756" y="4328263"/>
            <a:ext cx="2082549" cy="2082549"/>
          </a:xfrm>
          <a:prstGeom prst="rect">
            <a:avLst/>
          </a:prstGeom>
        </p:spPr>
      </p:pic>
    </p:spTree>
    <p:extLst>
      <p:ext uri="{BB962C8B-B14F-4D97-AF65-F5344CB8AC3E}">
        <p14:creationId xmlns:p14="http://schemas.microsoft.com/office/powerpoint/2010/main" val="2006887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BE8F-C7E9-8F45-9FB7-182CB0F64365}"/>
              </a:ext>
            </a:extLst>
          </p:cNvPr>
          <p:cNvSpPr>
            <a:spLocks noGrp="1"/>
          </p:cNvSpPr>
          <p:nvPr>
            <p:ph type="title" idx="4294967295"/>
          </p:nvPr>
        </p:nvSpPr>
        <p:spPr>
          <a:xfrm>
            <a:off x="0" y="125413"/>
            <a:ext cx="10571163" cy="971550"/>
          </a:xfrm>
        </p:spPr>
        <p:txBody>
          <a:bodyPr anchor="t"/>
          <a:lstStyle/>
          <a:p>
            <a:r>
              <a:rPr lang="en-US" sz="1800" dirty="0"/>
              <a:t>Networking </a:t>
            </a:r>
            <a:r>
              <a:rPr lang="en-AU" sz="1800" dirty="0"/>
              <a:t>OSI Model</a:t>
            </a:r>
            <a:r>
              <a:rPr lang="en-AU" sz="1800" b="0" dirty="0"/>
              <a:t> (Open Systems Interconnection)</a:t>
            </a:r>
            <a:endParaRPr lang="en-US" sz="1800" dirty="0"/>
          </a:p>
        </p:txBody>
      </p:sp>
      <p:graphicFrame>
        <p:nvGraphicFramePr>
          <p:cNvPr id="3" name="Diagram 2">
            <a:extLst>
              <a:ext uri="{FF2B5EF4-FFF2-40B4-BE49-F238E27FC236}">
                <a16:creationId xmlns:a16="http://schemas.microsoft.com/office/drawing/2014/main" id="{C0741567-E9D2-AE42-A848-7906D25D1D12}"/>
              </a:ext>
            </a:extLst>
          </p:cNvPr>
          <p:cNvGraphicFramePr/>
          <p:nvPr>
            <p:extLst>
              <p:ext uri="{D42A27DB-BD31-4B8C-83A1-F6EECF244321}">
                <p14:modId xmlns:p14="http://schemas.microsoft.com/office/powerpoint/2010/main" val="1058499792"/>
              </p:ext>
            </p:extLst>
          </p:nvPr>
        </p:nvGraphicFramePr>
        <p:xfrm>
          <a:off x="2032000" y="719666"/>
          <a:ext cx="9435070" cy="5829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4860FA84-6EE1-E440-BAFE-BC1BF9ACD199}"/>
              </a:ext>
            </a:extLst>
          </p:cNvPr>
          <p:cNvSpPr/>
          <p:nvPr/>
        </p:nvSpPr>
        <p:spPr>
          <a:xfrm>
            <a:off x="1900238" y="4843464"/>
            <a:ext cx="10115550" cy="1889124"/>
          </a:xfrm>
          <a:prstGeom prst="rect">
            <a:avLst/>
          </a:prstGeom>
          <a:noFill/>
          <a:ln w="1143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FA88AE6-EC75-8E4B-A86C-F74689D010E9}"/>
              </a:ext>
            </a:extLst>
          </p:cNvPr>
          <p:cNvSpPr txBox="1"/>
          <p:nvPr/>
        </p:nvSpPr>
        <p:spPr>
          <a:xfrm>
            <a:off x="60134" y="5357813"/>
            <a:ext cx="1648208" cy="646331"/>
          </a:xfrm>
          <a:prstGeom prst="rect">
            <a:avLst/>
          </a:prstGeom>
          <a:noFill/>
        </p:spPr>
        <p:txBody>
          <a:bodyPr wrap="none" rtlCol="0">
            <a:spAutoFit/>
          </a:bodyPr>
          <a:lstStyle/>
          <a:p>
            <a:r>
              <a:rPr lang="en-US" dirty="0"/>
              <a:t>AWS’s </a:t>
            </a:r>
          </a:p>
          <a:p>
            <a:r>
              <a:rPr lang="en-US" dirty="0"/>
              <a:t>Responsibility</a:t>
            </a:r>
          </a:p>
        </p:txBody>
      </p:sp>
      <p:sp>
        <p:nvSpPr>
          <p:cNvPr id="10" name="Rectangle 9">
            <a:extLst>
              <a:ext uri="{FF2B5EF4-FFF2-40B4-BE49-F238E27FC236}">
                <a16:creationId xmlns:a16="http://schemas.microsoft.com/office/drawing/2014/main" id="{54D7DC60-2442-8540-8EBF-4DCA5135FB02}"/>
              </a:ext>
            </a:extLst>
          </p:cNvPr>
          <p:cNvSpPr/>
          <p:nvPr/>
        </p:nvSpPr>
        <p:spPr>
          <a:xfrm>
            <a:off x="1900238" y="611188"/>
            <a:ext cx="10115550" cy="4232276"/>
          </a:xfrm>
          <a:prstGeom prst="rect">
            <a:avLst/>
          </a:prstGeom>
          <a:noFill/>
          <a:ln w="984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E418E3D-933D-C54A-867C-E664E4125446}"/>
              </a:ext>
            </a:extLst>
          </p:cNvPr>
          <p:cNvSpPr txBox="1"/>
          <p:nvPr/>
        </p:nvSpPr>
        <p:spPr>
          <a:xfrm>
            <a:off x="169138" y="1314450"/>
            <a:ext cx="1430200" cy="1200329"/>
          </a:xfrm>
          <a:prstGeom prst="rect">
            <a:avLst/>
          </a:prstGeom>
          <a:noFill/>
        </p:spPr>
        <p:txBody>
          <a:bodyPr wrap="none" rtlCol="0">
            <a:spAutoFit/>
          </a:bodyPr>
          <a:lstStyle/>
          <a:p>
            <a:r>
              <a:rPr lang="en-US" dirty="0"/>
              <a:t>There is still </a:t>
            </a:r>
          </a:p>
          <a:p>
            <a:r>
              <a:rPr lang="en-US" dirty="0"/>
              <a:t>a lot to </a:t>
            </a:r>
          </a:p>
          <a:p>
            <a:r>
              <a:rPr lang="en-US" dirty="0"/>
              <a:t>configure </a:t>
            </a:r>
          </a:p>
          <a:p>
            <a:r>
              <a:rPr lang="en-US" dirty="0"/>
              <a:t>securely</a:t>
            </a:r>
          </a:p>
        </p:txBody>
      </p:sp>
    </p:spTree>
    <p:extLst>
      <p:ext uri="{BB962C8B-B14F-4D97-AF65-F5344CB8AC3E}">
        <p14:creationId xmlns:p14="http://schemas.microsoft.com/office/powerpoint/2010/main" val="68737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E1F1-89DF-AA49-88A3-69877D08CF9C}"/>
              </a:ext>
            </a:extLst>
          </p:cNvPr>
          <p:cNvSpPr>
            <a:spLocks noGrp="1"/>
          </p:cNvSpPr>
          <p:nvPr>
            <p:ph type="title"/>
          </p:nvPr>
        </p:nvSpPr>
        <p:spPr/>
        <p:txBody>
          <a:bodyPr/>
          <a:lstStyle/>
          <a:p>
            <a:r>
              <a:rPr lang="en-US" dirty="0"/>
              <a:t>Cloud Networks - AWS</a:t>
            </a:r>
          </a:p>
        </p:txBody>
      </p:sp>
      <p:sp>
        <p:nvSpPr>
          <p:cNvPr id="3" name="TextBox 2">
            <a:extLst>
              <a:ext uri="{FF2B5EF4-FFF2-40B4-BE49-F238E27FC236}">
                <a16:creationId xmlns:a16="http://schemas.microsoft.com/office/drawing/2014/main" id="{613C3202-E45E-2B47-8DA1-6C0FAF71A99D}"/>
              </a:ext>
            </a:extLst>
          </p:cNvPr>
          <p:cNvSpPr txBox="1"/>
          <p:nvPr/>
        </p:nvSpPr>
        <p:spPr>
          <a:xfrm>
            <a:off x="914400" y="2521527"/>
            <a:ext cx="1062643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22 Regions - Australia’s Region is </a:t>
            </a:r>
            <a:r>
              <a:rPr lang="en-US" b="1" dirty="0"/>
              <a:t>ap-southeast-2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69 AZ’s (availability zones) There are 3 in Sydney, Australia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Every time you create a VPC, you’re using part of this network</a:t>
            </a:r>
          </a:p>
        </p:txBody>
      </p:sp>
      <p:sp>
        <p:nvSpPr>
          <p:cNvPr id="4" name="Cloud 3">
            <a:extLst>
              <a:ext uri="{FF2B5EF4-FFF2-40B4-BE49-F238E27FC236}">
                <a16:creationId xmlns:a16="http://schemas.microsoft.com/office/drawing/2014/main" id="{D65836F5-DC5B-1A4F-A5B5-59084FF17106}"/>
              </a:ext>
            </a:extLst>
          </p:cNvPr>
          <p:cNvSpPr/>
          <p:nvPr/>
        </p:nvSpPr>
        <p:spPr>
          <a:xfrm>
            <a:off x="1921934" y="4199467"/>
            <a:ext cx="6874933" cy="2387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Group Activity Time!</a:t>
            </a:r>
          </a:p>
        </p:txBody>
      </p:sp>
      <p:pic>
        <p:nvPicPr>
          <p:cNvPr id="5" name="Picture 4">
            <a:extLst>
              <a:ext uri="{FF2B5EF4-FFF2-40B4-BE49-F238E27FC236}">
                <a16:creationId xmlns:a16="http://schemas.microsoft.com/office/drawing/2014/main" id="{FCBFBC3B-A872-974A-87FB-DA1833A8FC1A}"/>
              </a:ext>
            </a:extLst>
          </p:cNvPr>
          <p:cNvPicPr>
            <a:picLocks noChangeAspect="1"/>
          </p:cNvPicPr>
          <p:nvPr/>
        </p:nvPicPr>
        <p:blipFill>
          <a:blip r:embed="rId2"/>
          <a:stretch>
            <a:fillRect/>
          </a:stretch>
        </p:blipFill>
        <p:spPr>
          <a:xfrm>
            <a:off x="8538633" y="4518512"/>
            <a:ext cx="3175000" cy="1892300"/>
          </a:xfrm>
          <a:prstGeom prst="rect">
            <a:avLst/>
          </a:prstGeom>
        </p:spPr>
      </p:pic>
    </p:spTree>
    <p:extLst>
      <p:ext uri="{BB962C8B-B14F-4D97-AF65-F5344CB8AC3E}">
        <p14:creationId xmlns:p14="http://schemas.microsoft.com/office/powerpoint/2010/main" val="154487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Intro to AWS Networking Resources</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904193"/>
          </a:xfrm>
        </p:spPr>
        <p:txBody>
          <a:bodyPr>
            <a:normAutofit fontScale="92500" lnSpcReduction="20000"/>
          </a:bodyPr>
          <a:lstStyle/>
          <a:p>
            <a:pPr>
              <a:buFont typeface="+mj-lt"/>
              <a:buAutoNum type="arabicPeriod"/>
            </a:pPr>
            <a:r>
              <a:rPr lang="en-US" dirty="0">
                <a:solidFill>
                  <a:schemeClr val="bg1"/>
                </a:solidFill>
              </a:rPr>
              <a:t>Virtual Private Cloud (VPC)</a:t>
            </a:r>
          </a:p>
          <a:p>
            <a:pPr>
              <a:buFont typeface="+mj-lt"/>
              <a:buAutoNum type="arabicPeriod"/>
            </a:pPr>
            <a:r>
              <a:rPr lang="en-US" dirty="0">
                <a:solidFill>
                  <a:schemeClr val="bg1"/>
                </a:solidFill>
              </a:rPr>
              <a:t>CIDR Range</a:t>
            </a:r>
          </a:p>
          <a:p>
            <a:pPr>
              <a:buFont typeface="+mj-lt"/>
              <a:buAutoNum type="arabicPeriod"/>
            </a:pPr>
            <a:r>
              <a:rPr lang="en-US" dirty="0">
                <a:solidFill>
                  <a:schemeClr val="bg1"/>
                </a:solidFill>
              </a:rPr>
              <a:t>Subnets</a:t>
            </a:r>
          </a:p>
          <a:p>
            <a:pPr>
              <a:buFont typeface="+mj-lt"/>
              <a:buAutoNum type="arabicPeriod"/>
            </a:pPr>
            <a:r>
              <a:rPr lang="en-US" dirty="0">
                <a:solidFill>
                  <a:schemeClr val="bg1"/>
                </a:solidFill>
              </a:rPr>
              <a:t>Internet Gateway (IGW)</a:t>
            </a:r>
          </a:p>
          <a:p>
            <a:pPr>
              <a:buFont typeface="+mj-lt"/>
              <a:buAutoNum type="arabicPeriod"/>
            </a:pPr>
            <a:r>
              <a:rPr lang="en-US" dirty="0">
                <a:solidFill>
                  <a:schemeClr val="bg1"/>
                </a:solidFill>
              </a:rPr>
              <a:t>NAT Gateway</a:t>
            </a:r>
          </a:p>
          <a:p>
            <a:pPr>
              <a:buFont typeface="+mj-lt"/>
              <a:buAutoNum type="arabicPeriod"/>
            </a:pPr>
            <a:r>
              <a:rPr lang="en-US" dirty="0">
                <a:solidFill>
                  <a:schemeClr val="bg1"/>
                </a:solidFill>
              </a:rPr>
              <a:t>Direct Connect/VPN</a:t>
            </a:r>
          </a:p>
          <a:p>
            <a:pPr>
              <a:buFont typeface="+mj-lt"/>
              <a:buAutoNum type="arabicPeriod"/>
            </a:pPr>
            <a:r>
              <a:rPr lang="en-US" dirty="0">
                <a:solidFill>
                  <a:schemeClr val="bg1"/>
                </a:solidFill>
              </a:rPr>
              <a:t>NACL</a:t>
            </a:r>
          </a:p>
          <a:p>
            <a:pPr>
              <a:buFont typeface="+mj-lt"/>
              <a:buAutoNum type="arabicPeriod"/>
            </a:pPr>
            <a:r>
              <a:rPr lang="en-US" dirty="0">
                <a:solidFill>
                  <a:schemeClr val="bg1"/>
                </a:solidFill>
              </a:rPr>
              <a:t>Route Table</a:t>
            </a:r>
          </a:p>
          <a:p>
            <a:pPr>
              <a:buFont typeface="+mj-lt"/>
              <a:buAutoNum type="arabicPeriod"/>
            </a:pPr>
            <a:r>
              <a:rPr lang="en-US" dirty="0">
                <a:solidFill>
                  <a:schemeClr val="bg1"/>
                </a:solidFill>
              </a:rPr>
              <a:t>Security Groups</a:t>
            </a:r>
          </a:p>
          <a:p>
            <a:pPr>
              <a:buFont typeface="+mj-lt"/>
              <a:buAutoNum type="arabicPeriod"/>
            </a:pPr>
            <a:r>
              <a:rPr lang="en-US" dirty="0">
                <a:solidFill>
                  <a:schemeClr val="bg1"/>
                </a:solidFill>
              </a:rPr>
              <a:t>Load Balancer</a:t>
            </a:r>
          </a:p>
          <a:p>
            <a:pPr>
              <a:buFont typeface="+mj-lt"/>
              <a:buAutoNum type="arabicPeriod"/>
            </a:pPr>
            <a:r>
              <a:rPr lang="en-US" dirty="0">
                <a:solidFill>
                  <a:schemeClr val="bg1"/>
                </a:solidFill>
              </a:rPr>
              <a:t>Systems Manager Agent (SSM Agent)</a:t>
            </a: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8" y="1909823"/>
            <a:ext cx="5860650" cy="4948177"/>
          </a:xfrm>
          <a:prstGeom prst="rect">
            <a:avLst/>
          </a:prstGeom>
          <a:effectLst>
            <a:outerShdw blurRad="50800" dir="14400000">
              <a:srgbClr val="000000">
                <a:alpha val="40000"/>
              </a:srgbClr>
            </a:outerShdw>
          </a:effectLst>
        </p:spPr>
        <p:txBody>
          <a:bodyPr vert="horz" lIns="91440" tIns="45720" rIns="91440" bIns="45720" rtlCol="0" anchor="ctr">
            <a:normAutofit fontScale="92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mj-lt"/>
              <a:buAutoNum type="alphaUcPeriod"/>
            </a:pPr>
            <a:r>
              <a:rPr lang="en-US" dirty="0">
                <a:solidFill>
                  <a:schemeClr val="bg1"/>
                </a:solidFill>
              </a:rPr>
              <a:t>Defines where network traffic can go from your subnets or gateways</a:t>
            </a:r>
          </a:p>
          <a:p>
            <a:pPr>
              <a:buFont typeface="+mj-lt"/>
              <a:buAutoNum type="alphaUcPeriod"/>
            </a:pPr>
            <a:r>
              <a:rPr lang="en-AU" dirty="0">
                <a:solidFill>
                  <a:schemeClr val="bg1"/>
                </a:solidFill>
              </a:rPr>
              <a:t>Isolated part of the cloud of your AWS services</a:t>
            </a:r>
          </a:p>
          <a:p>
            <a:pPr>
              <a:buFont typeface="+mj-lt"/>
              <a:buAutoNum type="alphaUcPeriod"/>
            </a:pPr>
            <a:r>
              <a:rPr lang="en-AU" dirty="0">
                <a:solidFill>
                  <a:schemeClr val="bg1"/>
                </a:solidFill>
              </a:rPr>
              <a:t>Packet filter associated with a subnet</a:t>
            </a:r>
          </a:p>
          <a:p>
            <a:pPr>
              <a:buFont typeface="+mj-lt"/>
              <a:buAutoNum type="alphaUcPeriod"/>
            </a:pPr>
            <a:r>
              <a:rPr lang="en-US" dirty="0">
                <a:solidFill>
                  <a:schemeClr val="bg1"/>
                </a:solidFill>
              </a:rPr>
              <a:t>Connects your VPC to the internet</a:t>
            </a:r>
          </a:p>
          <a:p>
            <a:pPr>
              <a:buFont typeface="+mj-lt"/>
              <a:buAutoNum type="alphaUcPeriod"/>
            </a:pPr>
            <a:r>
              <a:rPr lang="en-AU" sz="1500" dirty="0">
                <a:solidFill>
                  <a:schemeClr val="bg1"/>
                </a:solidFill>
              </a:rPr>
              <a:t>A managed AWS service that distributes traffic to targets you specify</a:t>
            </a:r>
            <a:endParaRPr lang="en-US" sz="1500" dirty="0">
              <a:solidFill>
                <a:schemeClr val="bg1"/>
              </a:solidFill>
            </a:endParaRPr>
          </a:p>
          <a:p>
            <a:pPr>
              <a:buFont typeface="+mj-lt"/>
              <a:buAutoNum type="alphaUcPeriod"/>
            </a:pPr>
            <a:r>
              <a:rPr lang="en-US" dirty="0">
                <a:solidFill>
                  <a:schemeClr val="bg1"/>
                </a:solidFill>
              </a:rPr>
              <a:t>Translates a private IP to a public IP for secure internet access for private AWS resources</a:t>
            </a:r>
          </a:p>
          <a:p>
            <a:pPr>
              <a:buFont typeface="+mj-lt"/>
              <a:buAutoNum type="alphaUcPeriod"/>
            </a:pPr>
            <a:r>
              <a:rPr lang="en-US" dirty="0">
                <a:solidFill>
                  <a:schemeClr val="bg1"/>
                </a:solidFill>
              </a:rPr>
              <a:t>A subset of your VPC</a:t>
            </a:r>
          </a:p>
          <a:p>
            <a:pPr>
              <a:buFont typeface="+mj-lt"/>
              <a:buAutoNum type="alphaUcPeriod"/>
            </a:pPr>
            <a:r>
              <a:rPr lang="en-US" dirty="0">
                <a:solidFill>
                  <a:schemeClr val="bg1"/>
                </a:solidFill>
              </a:rPr>
              <a:t>Securely connect your VPC to on-prem infrastructure/private networks</a:t>
            </a:r>
          </a:p>
          <a:p>
            <a:pPr>
              <a:buFont typeface="+mj-lt"/>
              <a:buAutoNum type="alphaUcPeriod"/>
            </a:pPr>
            <a:r>
              <a:rPr lang="en-US" dirty="0">
                <a:solidFill>
                  <a:schemeClr val="bg1"/>
                </a:solidFill>
              </a:rPr>
              <a:t>Set of rules to block/allow inbound/outbound network traffic</a:t>
            </a:r>
          </a:p>
          <a:p>
            <a:pPr>
              <a:buFont typeface="+mj-lt"/>
              <a:buAutoNum type="alphaUcPeriod"/>
            </a:pPr>
            <a:r>
              <a:rPr lang="en-US" dirty="0">
                <a:solidFill>
                  <a:schemeClr val="bg1"/>
                </a:solidFill>
              </a:rPr>
              <a:t>Determines number of IPs your VPC can have</a:t>
            </a:r>
          </a:p>
          <a:p>
            <a:pPr>
              <a:buFont typeface="+mj-lt"/>
              <a:buAutoNum type="alphaUcPeriod"/>
            </a:pPr>
            <a:r>
              <a:rPr lang="en-US" dirty="0">
                <a:solidFill>
                  <a:schemeClr val="bg1"/>
                </a:solidFill>
              </a:rPr>
              <a:t>Allow you to connect to an EC2 using an IAM role, without AWS credentials</a:t>
            </a:r>
          </a:p>
        </p:txBody>
      </p:sp>
      <p:cxnSp>
        <p:nvCxnSpPr>
          <p:cNvPr id="6" name="Straight Arrow Connector 5">
            <a:extLst>
              <a:ext uri="{FF2B5EF4-FFF2-40B4-BE49-F238E27FC236}">
                <a16:creationId xmlns:a16="http://schemas.microsoft.com/office/drawing/2014/main" id="{642A28EB-D562-1C40-B140-1DB3C464BFE3}"/>
              </a:ext>
            </a:extLst>
          </p:cNvPr>
          <p:cNvCxnSpPr>
            <a:cxnSpLocks/>
          </p:cNvCxnSpPr>
          <p:nvPr/>
        </p:nvCxnSpPr>
        <p:spPr>
          <a:xfrm>
            <a:off x="4074289" y="2503222"/>
            <a:ext cx="2064150" cy="2069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3C1FD04-4E62-C54A-AA64-2B8CE898E7FB}"/>
              </a:ext>
            </a:extLst>
          </p:cNvPr>
          <p:cNvCxnSpPr>
            <a:cxnSpLocks/>
          </p:cNvCxnSpPr>
          <p:nvPr/>
        </p:nvCxnSpPr>
        <p:spPr>
          <a:xfrm>
            <a:off x="2625524" y="2909807"/>
            <a:ext cx="3532671" cy="31206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621F559-DC43-2841-BCB3-14D4826346D5}"/>
              </a:ext>
            </a:extLst>
          </p:cNvPr>
          <p:cNvCxnSpPr>
            <a:cxnSpLocks/>
          </p:cNvCxnSpPr>
          <p:nvPr/>
        </p:nvCxnSpPr>
        <p:spPr>
          <a:xfrm>
            <a:off x="2269986" y="3053736"/>
            <a:ext cx="3853020" cy="15735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1BD96AC9-4E9E-C243-8186-7D832B5DBB83}"/>
              </a:ext>
            </a:extLst>
          </p:cNvPr>
          <p:cNvCxnSpPr>
            <a:cxnSpLocks/>
          </p:cNvCxnSpPr>
          <p:nvPr/>
        </p:nvCxnSpPr>
        <p:spPr>
          <a:xfrm>
            <a:off x="2814577" y="3860183"/>
            <a:ext cx="3281422" cy="202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0DC1C45-E9BF-E548-A195-75508DF8C387}"/>
              </a:ext>
            </a:extLst>
          </p:cNvPr>
          <p:cNvCxnSpPr>
            <a:cxnSpLocks/>
          </p:cNvCxnSpPr>
          <p:nvPr/>
        </p:nvCxnSpPr>
        <p:spPr>
          <a:xfrm>
            <a:off x="3483014" y="4075173"/>
            <a:ext cx="2639992" cy="9171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F6AF0A3A-F3F2-8B4C-93C6-3EA1A88E00A0}"/>
              </a:ext>
            </a:extLst>
          </p:cNvPr>
          <p:cNvCxnSpPr>
            <a:cxnSpLocks/>
          </p:cNvCxnSpPr>
          <p:nvPr/>
        </p:nvCxnSpPr>
        <p:spPr>
          <a:xfrm flipV="1">
            <a:off x="2625524" y="3022595"/>
            <a:ext cx="3532671" cy="153020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5210645D-3F49-9640-A9B8-3E425DC11358}"/>
              </a:ext>
            </a:extLst>
          </p:cNvPr>
          <p:cNvCxnSpPr>
            <a:cxnSpLocks/>
          </p:cNvCxnSpPr>
          <p:nvPr/>
        </p:nvCxnSpPr>
        <p:spPr>
          <a:xfrm flipV="1">
            <a:off x="2561863" y="2222287"/>
            <a:ext cx="3588150" cy="26185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932BA30F-A2D0-164C-870A-5FD4CF7F4A72}"/>
              </a:ext>
            </a:extLst>
          </p:cNvPr>
          <p:cNvCxnSpPr>
            <a:cxnSpLocks/>
          </p:cNvCxnSpPr>
          <p:nvPr/>
        </p:nvCxnSpPr>
        <p:spPr>
          <a:xfrm>
            <a:off x="2931668" y="5158347"/>
            <a:ext cx="3206771" cy="38066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CE955199-7DEE-B646-AF8E-EAD1B4B6B565}"/>
              </a:ext>
            </a:extLst>
          </p:cNvPr>
          <p:cNvCxnSpPr>
            <a:cxnSpLocks/>
          </p:cNvCxnSpPr>
          <p:nvPr/>
        </p:nvCxnSpPr>
        <p:spPr>
          <a:xfrm flipV="1">
            <a:off x="2859997" y="3657889"/>
            <a:ext cx="3278442" cy="184142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3BC3C5D3-921B-FA47-9E3B-739FE5D162AC}"/>
              </a:ext>
            </a:extLst>
          </p:cNvPr>
          <p:cNvCxnSpPr>
            <a:cxnSpLocks/>
          </p:cNvCxnSpPr>
          <p:nvPr/>
        </p:nvCxnSpPr>
        <p:spPr>
          <a:xfrm flipV="1">
            <a:off x="3808071" y="3350011"/>
            <a:ext cx="2330368" cy="1686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F03AB733-DB3F-654F-990E-C2219679C4E3}"/>
              </a:ext>
            </a:extLst>
          </p:cNvPr>
          <p:cNvCxnSpPr>
            <a:cxnSpLocks/>
          </p:cNvCxnSpPr>
          <p:nvPr/>
        </p:nvCxnSpPr>
        <p:spPr>
          <a:xfrm>
            <a:off x="5268999" y="5819943"/>
            <a:ext cx="854007" cy="5874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509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does this look like as infra?</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3811895"/>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3964295"/>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841308" y="3126441"/>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7A6D3840-2199-994B-A5E8-79F158ACFB3E}"/>
              </a:ext>
            </a:extLst>
          </p:cNvPr>
          <p:cNvSpPr txBox="1"/>
          <p:nvPr/>
        </p:nvSpPr>
        <p:spPr>
          <a:xfrm>
            <a:off x="9171468" y="1921011"/>
            <a:ext cx="2613929" cy="2062103"/>
          </a:xfrm>
          <a:prstGeom prst="rect">
            <a:avLst/>
          </a:prstGeom>
          <a:solidFill>
            <a:schemeClr val="tx1"/>
          </a:solidFill>
        </p:spPr>
        <p:txBody>
          <a:bodyPr wrap="square" rtlCol="0">
            <a:spAutoFit/>
          </a:bodyPr>
          <a:lstStyle/>
          <a:p>
            <a:r>
              <a:rPr lang="en-US" sz="1600" dirty="0">
                <a:solidFill>
                  <a:schemeClr val="bg1"/>
                </a:solidFill>
              </a:rPr>
              <a:t>VPC + Subnets</a:t>
            </a:r>
          </a:p>
          <a:p>
            <a:r>
              <a:rPr lang="en-US" sz="1600" dirty="0">
                <a:solidFill>
                  <a:schemeClr val="bg1"/>
                </a:solidFill>
              </a:rPr>
              <a:t>Internet Gateway</a:t>
            </a:r>
          </a:p>
          <a:p>
            <a:r>
              <a:rPr lang="en-US" sz="1600" dirty="0">
                <a:solidFill>
                  <a:schemeClr val="bg1"/>
                </a:solidFill>
              </a:rPr>
              <a:t>Private + Public Route Table</a:t>
            </a:r>
          </a:p>
          <a:p>
            <a:r>
              <a:rPr lang="en-US" sz="1600" dirty="0">
                <a:solidFill>
                  <a:schemeClr val="bg1"/>
                </a:solidFill>
              </a:rPr>
              <a:t>NAT Instance</a:t>
            </a:r>
          </a:p>
          <a:p>
            <a:r>
              <a:rPr lang="en-US" sz="1600" dirty="0">
                <a:solidFill>
                  <a:schemeClr val="bg1"/>
                </a:solidFill>
              </a:rPr>
              <a:t>Security Group</a:t>
            </a:r>
          </a:p>
          <a:p>
            <a:r>
              <a:rPr lang="en-US" sz="1600" dirty="0">
                <a:solidFill>
                  <a:schemeClr val="bg1"/>
                </a:solidFill>
              </a:rPr>
              <a:t>Public Load Balancer</a:t>
            </a:r>
          </a:p>
          <a:p>
            <a:r>
              <a:rPr lang="en-US" sz="1600" dirty="0">
                <a:solidFill>
                  <a:schemeClr val="bg1"/>
                </a:solidFill>
              </a:rPr>
              <a:t>Private Servers</a:t>
            </a:r>
          </a:p>
        </p:txBody>
      </p: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228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30832"/>
          </a:xfrm>
          <a:prstGeom prst="rect">
            <a:avLst/>
          </a:prstGeom>
          <a:noFill/>
        </p:spPr>
        <p:txBody>
          <a:bodyPr wrap="square" rtlCol="0">
            <a:spAutoFit/>
          </a:bodyPr>
          <a:lstStyle/>
          <a:p>
            <a:r>
              <a:rPr lang="en-US" sz="900" dirty="0">
                <a:solidFill>
                  <a:schemeClr val="bg1"/>
                </a:solidFill>
              </a:rPr>
              <a:t>NATG</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994393" y="3896157"/>
            <a:ext cx="764591" cy="430887"/>
          </a:xfrm>
          <a:prstGeom prst="rect">
            <a:avLst/>
          </a:prstGeom>
          <a:noFill/>
        </p:spPr>
        <p:txBody>
          <a:bodyPr wrap="square" rtlCol="0">
            <a:spAutoFit/>
          </a:bodyPr>
          <a:lstStyle/>
          <a:p>
            <a:r>
              <a:rPr lang="en-US" sz="1100" dirty="0">
                <a:solidFill>
                  <a:schemeClr val="bg1"/>
                </a:solidFill>
              </a:rPr>
              <a:t>Web</a:t>
            </a:r>
          </a:p>
          <a:p>
            <a:r>
              <a:rPr lang="en-US" sz="1100" dirty="0">
                <a:solidFill>
                  <a:schemeClr val="bg1"/>
                </a:solidFill>
              </a:rPr>
              <a:t>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65957" y="2882543"/>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ED1C5B-2F1D-9147-A117-7FA21303BB40}"/>
              </a:ext>
            </a:extLst>
          </p:cNvPr>
          <p:cNvCxnSpPr>
            <a:cxnSpLocks/>
          </p:cNvCxnSpPr>
          <p:nvPr/>
        </p:nvCxnSpPr>
        <p:spPr>
          <a:xfrm flipH="1" flipV="1">
            <a:off x="2151188" y="3945126"/>
            <a:ext cx="2286261" cy="466181"/>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6CE6BC7-082E-6947-BBF7-1BA0B999128D}"/>
              </a:ext>
            </a:extLst>
          </p:cNvPr>
          <p:cNvCxnSpPr>
            <a:cxnSpLocks/>
          </p:cNvCxnSpPr>
          <p:nvPr/>
        </p:nvCxnSpPr>
        <p:spPr>
          <a:xfrm flipH="1" flipV="1">
            <a:off x="2337569" y="4372969"/>
            <a:ext cx="2040408" cy="165249"/>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FF767CB-EE86-104D-8DFC-CF98E6D407B2}"/>
              </a:ext>
            </a:extLst>
          </p:cNvPr>
          <p:cNvCxnSpPr>
            <a:cxnSpLocks/>
          </p:cNvCxnSpPr>
          <p:nvPr/>
        </p:nvCxnSpPr>
        <p:spPr>
          <a:xfrm>
            <a:off x="2080384" y="4610007"/>
            <a:ext cx="2455795" cy="73359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45BBAD3-BFC9-E24E-A8F3-4DF2CA728FDB}"/>
              </a:ext>
            </a:extLst>
          </p:cNvPr>
          <p:cNvSpPr txBox="1"/>
          <p:nvPr/>
        </p:nvSpPr>
        <p:spPr>
          <a:xfrm>
            <a:off x="4437448" y="5542199"/>
            <a:ext cx="1042273" cy="261610"/>
          </a:xfrm>
          <a:prstGeom prst="rect">
            <a:avLst/>
          </a:prstGeom>
          <a:noFill/>
        </p:spPr>
        <p:txBody>
          <a:bodyPr wrap="none" rtlCol="0">
            <a:spAutoFit/>
          </a:bodyPr>
          <a:lstStyle/>
          <a:p>
            <a:r>
              <a:rPr lang="en-US" sz="1100" dirty="0">
                <a:solidFill>
                  <a:schemeClr val="bg1"/>
                </a:solidFill>
              </a:rPr>
              <a:t>EIP/ Public IP</a:t>
            </a:r>
          </a:p>
        </p:txBody>
      </p:sp>
      <p:sp>
        <p:nvSpPr>
          <p:cNvPr id="17" name="TextBox 16">
            <a:extLst>
              <a:ext uri="{FF2B5EF4-FFF2-40B4-BE49-F238E27FC236}">
                <a16:creationId xmlns:a16="http://schemas.microsoft.com/office/drawing/2014/main" id="{146C2526-000A-F14C-991A-06BF9C81B209}"/>
              </a:ext>
            </a:extLst>
          </p:cNvPr>
          <p:cNvSpPr txBox="1"/>
          <p:nvPr/>
        </p:nvSpPr>
        <p:spPr>
          <a:xfrm>
            <a:off x="4449449" y="3832164"/>
            <a:ext cx="553357" cy="261610"/>
          </a:xfrm>
          <a:prstGeom prst="rect">
            <a:avLst/>
          </a:prstGeom>
          <a:noFill/>
        </p:spPr>
        <p:txBody>
          <a:bodyPr wrap="none" rtlCol="0">
            <a:spAutoFit/>
          </a:bodyPr>
          <a:lstStyle/>
          <a:p>
            <a:r>
              <a:rPr lang="en-US" sz="1100" b="1" dirty="0">
                <a:solidFill>
                  <a:schemeClr val="bg1"/>
                </a:solidFill>
              </a:rPr>
              <a:t>HTTPS</a:t>
            </a:r>
          </a:p>
        </p:txBody>
      </p:sp>
    </p:spTree>
    <p:extLst>
      <p:ext uri="{BB962C8B-B14F-4D97-AF65-F5344CB8AC3E}">
        <p14:creationId xmlns:p14="http://schemas.microsoft.com/office/powerpoint/2010/main" val="180950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72"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IPs and CIDR Ranges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a:xfrm>
            <a:off x="818712" y="2222287"/>
            <a:ext cx="6218696" cy="3636511"/>
          </a:xfrm>
        </p:spPr>
        <p:txBody>
          <a:bodyPr>
            <a:normAutofit/>
          </a:bodyPr>
          <a:lstStyle/>
          <a:p>
            <a:pPr marL="0" indent="0">
              <a:buNone/>
            </a:pPr>
            <a:r>
              <a:rPr lang="en-US" sz="2000" b="1" dirty="0"/>
              <a:t>IPs</a:t>
            </a:r>
          </a:p>
          <a:p>
            <a:pPr marL="0" indent="0">
              <a:buNone/>
            </a:pPr>
            <a:r>
              <a:rPr lang="en-US" dirty="0"/>
              <a:t>It’s an identifying address for a routable resource.</a:t>
            </a:r>
          </a:p>
          <a:p>
            <a:pPr marL="0" indent="0">
              <a:buNone/>
            </a:pPr>
            <a:r>
              <a:rPr lang="en-AU" dirty="0"/>
              <a:t>IP addresses contain 4 octets, each consisting of 8 bits giving values between 0 and 255</a:t>
            </a:r>
            <a:endParaRPr lang="en-US" dirty="0"/>
          </a:p>
          <a:p>
            <a:pPr marL="0" indent="0">
              <a:buNone/>
            </a:pPr>
            <a:endParaRPr lang="en-US" dirty="0"/>
          </a:p>
          <a:p>
            <a:pPr marL="0" indent="0">
              <a:buNone/>
            </a:pPr>
            <a:r>
              <a:rPr lang="en-US" sz="2000" b="1" dirty="0"/>
              <a:t>CIDR (</a:t>
            </a:r>
            <a:r>
              <a:rPr lang="en-AU" b="1" dirty="0"/>
              <a:t>Classless Inter-Domain Routing)</a:t>
            </a:r>
          </a:p>
          <a:p>
            <a:pPr marL="0" indent="0">
              <a:buNone/>
            </a:pPr>
            <a:r>
              <a:rPr lang="en-AU" b="1" dirty="0"/>
              <a:t> </a:t>
            </a:r>
            <a:r>
              <a:rPr lang="en-AU" dirty="0"/>
              <a:t>A CIDR is a group of IP’s allocated to a part of your network.</a:t>
            </a:r>
          </a:p>
        </p:txBody>
      </p:sp>
      <p:pic>
        <p:nvPicPr>
          <p:cNvPr id="5" name="Picture 4" descr="A screenshot of a cell phone&#10;&#10;Description automatically generated">
            <a:extLst>
              <a:ext uri="{FF2B5EF4-FFF2-40B4-BE49-F238E27FC236}">
                <a16:creationId xmlns:a16="http://schemas.microsoft.com/office/drawing/2014/main" id="{E8FEE415-90F1-5243-B612-54A29492E742}"/>
              </a:ext>
            </a:extLst>
          </p:cNvPr>
          <p:cNvPicPr>
            <a:picLocks noChangeAspect="1"/>
          </p:cNvPicPr>
          <p:nvPr/>
        </p:nvPicPr>
        <p:blipFill>
          <a:blip r:embed="rId2"/>
          <a:stretch>
            <a:fillRect/>
          </a:stretch>
        </p:blipFill>
        <p:spPr>
          <a:xfrm>
            <a:off x="8638886" y="3772576"/>
            <a:ext cx="2195368" cy="1441928"/>
          </a:xfrm>
          <a:prstGeom prst="rect">
            <a:avLst/>
          </a:prstGeom>
        </p:spPr>
      </p:pic>
      <p:sp>
        <p:nvSpPr>
          <p:cNvPr id="6" name="Curved Right Arrow 5">
            <a:extLst>
              <a:ext uri="{FF2B5EF4-FFF2-40B4-BE49-F238E27FC236}">
                <a16:creationId xmlns:a16="http://schemas.microsoft.com/office/drawing/2014/main" id="{B4ECFBF8-59B5-B94B-B852-FDEEC84625AD}"/>
              </a:ext>
            </a:extLst>
          </p:cNvPr>
          <p:cNvSpPr/>
          <p:nvPr/>
        </p:nvSpPr>
        <p:spPr>
          <a:xfrm>
            <a:off x="6921661" y="2673752"/>
            <a:ext cx="1412111" cy="18197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C0F4F7BB-AAFB-E740-9868-FB78A4849E67}"/>
              </a:ext>
            </a:extLst>
          </p:cNvPr>
          <p:cNvSpPr txBox="1"/>
          <p:nvPr/>
        </p:nvSpPr>
        <p:spPr>
          <a:xfrm>
            <a:off x="8437944" y="2222287"/>
            <a:ext cx="3358612" cy="1200329"/>
          </a:xfrm>
          <a:prstGeom prst="rect">
            <a:avLst/>
          </a:prstGeom>
          <a:noFill/>
        </p:spPr>
        <p:txBody>
          <a:bodyPr wrap="none" rtlCol="0">
            <a:spAutoFit/>
          </a:bodyPr>
          <a:lstStyle/>
          <a:p>
            <a:r>
              <a:rPr lang="en-US" dirty="0"/>
              <a:t>Taken from Julia Evan’s zine.</a:t>
            </a:r>
          </a:p>
          <a:p>
            <a:endParaRPr lang="en-US" dirty="0"/>
          </a:p>
          <a:p>
            <a:r>
              <a:rPr lang="en-US" dirty="0"/>
              <a:t>As the netmask gets bigger, </a:t>
            </a:r>
          </a:p>
          <a:p>
            <a:r>
              <a:rPr lang="en-US" dirty="0"/>
              <a:t>you get less IPs</a:t>
            </a:r>
          </a:p>
        </p:txBody>
      </p:sp>
    </p:spTree>
    <p:extLst>
      <p:ext uri="{BB962C8B-B14F-4D97-AF65-F5344CB8AC3E}">
        <p14:creationId xmlns:p14="http://schemas.microsoft.com/office/powerpoint/2010/main" val="67734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47ED96-2AC6-864E-B3BD-65C2294676AF}"/>
              </a:ext>
            </a:extLst>
          </p:cNvPr>
          <p:cNvPicPr>
            <a:picLocks noChangeAspect="1"/>
          </p:cNvPicPr>
          <p:nvPr/>
        </p:nvPicPr>
        <p:blipFill>
          <a:blip r:embed="rId2"/>
          <a:stretch>
            <a:fillRect/>
          </a:stretch>
        </p:blipFill>
        <p:spPr>
          <a:xfrm>
            <a:off x="6532944" y="64704"/>
            <a:ext cx="5794094" cy="5794094"/>
          </a:xfrm>
          <a:prstGeom prst="rect">
            <a:avLst/>
          </a:prstGeom>
        </p:spPr>
      </p:pic>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Key Terms…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p:txBody>
          <a:bodyPr>
            <a:normAutofit fontScale="92500" lnSpcReduction="20000"/>
          </a:bodyPr>
          <a:lstStyle/>
          <a:p>
            <a:pPr marL="0" indent="0">
              <a:buNone/>
            </a:pPr>
            <a:r>
              <a:rPr lang="en-US" sz="2000" b="1" dirty="0"/>
              <a:t>Netmask</a:t>
            </a:r>
          </a:p>
          <a:p>
            <a:pPr marL="0" indent="0">
              <a:buNone/>
            </a:pPr>
            <a:r>
              <a:rPr lang="en-US" dirty="0"/>
              <a:t>/x tells you how many IP’s are available in your CIDR – the smaller the number, the more IPs you have. </a:t>
            </a:r>
            <a:r>
              <a:rPr lang="en-US" dirty="0" err="1"/>
              <a:t>Eg.</a:t>
            </a:r>
            <a:r>
              <a:rPr lang="en-US" dirty="0"/>
              <a:t> /24 indicates there are 265 IP’s available</a:t>
            </a:r>
          </a:p>
          <a:p>
            <a:pPr marL="0" indent="0">
              <a:buNone/>
            </a:pPr>
            <a:endParaRPr lang="en-US" dirty="0"/>
          </a:p>
          <a:p>
            <a:pPr marL="0" indent="0">
              <a:buNone/>
            </a:pPr>
            <a:r>
              <a:rPr lang="en-AU" sz="2000" b="1" dirty="0"/>
              <a:t>Network ID</a:t>
            </a:r>
            <a:endParaRPr lang="en-AU" b="1" dirty="0"/>
          </a:p>
          <a:p>
            <a:pPr marL="0" indent="0">
              <a:buNone/>
            </a:pPr>
            <a:r>
              <a:rPr lang="en-AU" b="1" dirty="0"/>
              <a:t> </a:t>
            </a:r>
            <a:r>
              <a:rPr lang="en-AU" dirty="0"/>
              <a:t>This is part of your IP that is shared for all resources within your network. </a:t>
            </a:r>
            <a:r>
              <a:rPr lang="en-AU" dirty="0" err="1"/>
              <a:t>Eg.</a:t>
            </a:r>
            <a:r>
              <a:rPr lang="en-AU" dirty="0"/>
              <a:t> </a:t>
            </a:r>
            <a:r>
              <a:rPr lang="en-AU" u="sng" dirty="0"/>
              <a:t>193.164.2</a:t>
            </a:r>
            <a:r>
              <a:rPr lang="en-AU" dirty="0"/>
              <a:t>.44 and </a:t>
            </a:r>
            <a:r>
              <a:rPr lang="en-AU" u="sng" dirty="0"/>
              <a:t>193.164.2.</a:t>
            </a:r>
            <a:r>
              <a:rPr lang="en-AU" dirty="0"/>
              <a:t>35 are part of the same network</a:t>
            </a:r>
          </a:p>
          <a:p>
            <a:pPr marL="0" indent="0">
              <a:buNone/>
            </a:pPr>
            <a:endParaRPr lang="en-AU" dirty="0"/>
          </a:p>
          <a:p>
            <a:pPr marL="0" indent="0">
              <a:buNone/>
            </a:pPr>
            <a:r>
              <a:rPr lang="en-AU" sz="2000" b="1" dirty="0"/>
              <a:t>Host ID</a:t>
            </a:r>
            <a:endParaRPr lang="en-AU" b="1" dirty="0"/>
          </a:p>
          <a:p>
            <a:pPr marL="0" indent="0">
              <a:buNone/>
            </a:pPr>
            <a:r>
              <a:rPr lang="en-AU" dirty="0"/>
              <a:t>This is part of your IP that is unique to one resource. </a:t>
            </a:r>
            <a:r>
              <a:rPr lang="en-AU" dirty="0" err="1"/>
              <a:t>Eg.</a:t>
            </a:r>
            <a:r>
              <a:rPr lang="en-AU" dirty="0"/>
              <a:t> 193.164.2.</a:t>
            </a:r>
            <a:r>
              <a:rPr lang="en-AU" u="sng" dirty="0"/>
              <a:t>44</a:t>
            </a:r>
            <a:r>
              <a:rPr lang="en-AU" dirty="0"/>
              <a:t> and 193.164.2.</a:t>
            </a:r>
            <a:r>
              <a:rPr lang="en-AU" u="sng" dirty="0"/>
              <a:t>35</a:t>
            </a:r>
            <a:r>
              <a:rPr lang="en-AU" dirty="0"/>
              <a:t> are IP’s for different resources</a:t>
            </a:r>
          </a:p>
          <a:p>
            <a:pPr marL="0" indent="0">
              <a:buNone/>
            </a:pPr>
            <a:endParaRPr lang="en-AU" dirty="0"/>
          </a:p>
        </p:txBody>
      </p:sp>
    </p:spTree>
    <p:extLst>
      <p:ext uri="{BB962C8B-B14F-4D97-AF65-F5344CB8AC3E}">
        <p14:creationId xmlns:p14="http://schemas.microsoft.com/office/powerpoint/2010/main" val="268540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084F947-216A-46A3-95F8-204F4D562D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501B375D-6EE6-488B-A84E-6E8F098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4F9E8767-6764-4217-B7E9-6B750FE41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3E1A25C-17F8-4863-991E-BB2EC82D2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FFD566-8C65-044A-AC79-B718A69EFE86}"/>
              </a:ext>
            </a:extLst>
          </p:cNvPr>
          <p:cNvSpPr>
            <a:spLocks noGrp="1"/>
          </p:cNvSpPr>
          <p:nvPr>
            <p:ph type="ctrTitle"/>
          </p:nvPr>
        </p:nvSpPr>
        <p:spPr>
          <a:xfrm>
            <a:off x="810001" y="4817533"/>
            <a:ext cx="10572000" cy="779529"/>
          </a:xfrm>
        </p:spPr>
        <p:txBody>
          <a:bodyPr>
            <a:normAutofit/>
          </a:bodyPr>
          <a:lstStyle/>
          <a:p>
            <a:r>
              <a:rPr lang="en-US" sz="4000" dirty="0"/>
              <a:t>Cloud Network Security</a:t>
            </a:r>
          </a:p>
        </p:txBody>
      </p:sp>
      <p:sp>
        <p:nvSpPr>
          <p:cNvPr id="3" name="Subtitle 2">
            <a:extLst>
              <a:ext uri="{FF2B5EF4-FFF2-40B4-BE49-F238E27FC236}">
                <a16:creationId xmlns:a16="http://schemas.microsoft.com/office/drawing/2014/main" id="{46BC1729-B7FF-3046-8A75-541D119C23A6}"/>
              </a:ext>
            </a:extLst>
          </p:cNvPr>
          <p:cNvSpPr>
            <a:spLocks noGrp="1"/>
          </p:cNvSpPr>
          <p:nvPr>
            <p:ph type="subTitle" idx="1"/>
          </p:nvPr>
        </p:nvSpPr>
        <p:spPr>
          <a:xfrm>
            <a:off x="810001" y="5594110"/>
            <a:ext cx="10572000" cy="434974"/>
          </a:xfrm>
        </p:spPr>
        <p:txBody>
          <a:bodyPr>
            <a:normAutofit/>
          </a:bodyPr>
          <a:lstStyle/>
          <a:p>
            <a:r>
              <a:rPr lang="en-US" dirty="0"/>
              <a:t>Using AWS																Day 1</a:t>
            </a:r>
          </a:p>
        </p:txBody>
      </p:sp>
      <p:pic>
        <p:nvPicPr>
          <p:cNvPr id="4" name="Picture 3">
            <a:extLst>
              <a:ext uri="{FF2B5EF4-FFF2-40B4-BE49-F238E27FC236}">
                <a16:creationId xmlns:a16="http://schemas.microsoft.com/office/drawing/2014/main" id="{B84BA482-E02E-B747-A77A-BF74CCE0E4ED}"/>
              </a:ext>
            </a:extLst>
          </p:cNvPr>
          <p:cNvPicPr>
            <a:picLocks noChangeAspect="1"/>
          </p:cNvPicPr>
          <p:nvPr/>
        </p:nvPicPr>
        <p:blipFill>
          <a:blip r:embed="rId2"/>
          <a:stretch>
            <a:fillRect/>
          </a:stretch>
        </p:blipFill>
        <p:spPr>
          <a:xfrm>
            <a:off x="4320467" y="249123"/>
            <a:ext cx="2688703" cy="3447055"/>
          </a:xfrm>
          <a:prstGeom prst="rect">
            <a:avLst/>
          </a:prstGeom>
        </p:spPr>
      </p:pic>
      <p:pic>
        <p:nvPicPr>
          <p:cNvPr id="5" name="Picture 4">
            <a:extLst>
              <a:ext uri="{FF2B5EF4-FFF2-40B4-BE49-F238E27FC236}">
                <a16:creationId xmlns:a16="http://schemas.microsoft.com/office/drawing/2014/main" id="{3C251475-333E-7F44-BCA2-83E0E0F7D32B}"/>
              </a:ext>
            </a:extLst>
          </p:cNvPr>
          <p:cNvPicPr>
            <a:picLocks noChangeAspect="1"/>
          </p:cNvPicPr>
          <p:nvPr/>
        </p:nvPicPr>
        <p:blipFill>
          <a:blip r:embed="rId3"/>
          <a:stretch>
            <a:fillRect/>
          </a:stretch>
        </p:blipFill>
        <p:spPr>
          <a:xfrm>
            <a:off x="4180252" y="1539433"/>
            <a:ext cx="3779134" cy="3779134"/>
          </a:xfrm>
          <a:prstGeom prst="rect">
            <a:avLst/>
          </a:prstGeom>
        </p:spPr>
      </p:pic>
    </p:spTree>
    <p:extLst>
      <p:ext uri="{BB962C8B-B14F-4D97-AF65-F5344CB8AC3E}">
        <p14:creationId xmlns:p14="http://schemas.microsoft.com/office/powerpoint/2010/main" val="516799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a:t>Subnetting</a:t>
            </a:r>
            <a:endParaRPr lang="en-US" dirty="0"/>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a:xfrm>
            <a:off x="601885" y="2751138"/>
            <a:ext cx="10780114" cy="3109913"/>
          </a:xfrm>
        </p:spPr>
        <p:txBody>
          <a:bodyPr>
            <a:normAutofit/>
          </a:bodyPr>
          <a:lstStyle/>
          <a:p>
            <a:pPr marL="0" indent="0">
              <a:buNone/>
            </a:pPr>
            <a:r>
              <a:rPr lang="en-AU" dirty="0"/>
              <a:t>Once you know how many IP’s are available in your network, you can split this into subnets.</a:t>
            </a:r>
          </a:p>
          <a:p>
            <a:pPr marL="0" indent="0">
              <a:buNone/>
            </a:pPr>
            <a:endParaRPr lang="en-AU" i="1" dirty="0"/>
          </a:p>
          <a:p>
            <a:pPr marL="0" indent="0">
              <a:buNone/>
            </a:pPr>
            <a:r>
              <a:rPr lang="en-AU" i="1" dirty="0"/>
              <a:t>We will not be covering subnetting today</a:t>
            </a:r>
          </a:p>
          <a:p>
            <a:pPr marL="0" indent="0">
              <a:buNone/>
            </a:pPr>
            <a:endParaRPr lang="en-AU" i="1" dirty="0"/>
          </a:p>
          <a:p>
            <a:pPr marL="0" indent="0">
              <a:buNone/>
            </a:pPr>
            <a:r>
              <a:rPr lang="en-AU" i="1" dirty="0"/>
              <a:t>Play around with subnetting though:</a:t>
            </a:r>
          </a:p>
          <a:p>
            <a:pPr marL="0" indent="0">
              <a:buNone/>
            </a:pPr>
            <a:r>
              <a:rPr lang="en-AU" i="1" dirty="0"/>
              <a:t>https://</a:t>
            </a:r>
            <a:r>
              <a:rPr lang="en-AU" i="1" dirty="0" err="1"/>
              <a:t>cidr.xyz</a:t>
            </a:r>
            <a:endParaRPr lang="en-AU" i="1" dirty="0"/>
          </a:p>
        </p:txBody>
      </p:sp>
      <p:pic>
        <p:nvPicPr>
          <p:cNvPr id="14" name="Picture 13">
            <a:extLst>
              <a:ext uri="{FF2B5EF4-FFF2-40B4-BE49-F238E27FC236}">
                <a16:creationId xmlns:a16="http://schemas.microsoft.com/office/drawing/2014/main" id="{3C016F1B-A84A-CF41-9D1A-5D3AF93E44B9}"/>
              </a:ext>
            </a:extLst>
          </p:cNvPr>
          <p:cNvPicPr>
            <a:picLocks noChangeAspect="1"/>
          </p:cNvPicPr>
          <p:nvPr/>
        </p:nvPicPr>
        <p:blipFill>
          <a:blip r:embed="rId2"/>
          <a:stretch>
            <a:fillRect/>
          </a:stretch>
        </p:blipFill>
        <p:spPr>
          <a:xfrm>
            <a:off x="334434" y="264012"/>
            <a:ext cx="6019800" cy="6146800"/>
          </a:xfrm>
          <a:prstGeom prst="rect">
            <a:avLst/>
          </a:prstGeom>
        </p:spPr>
      </p:pic>
      <p:pic>
        <p:nvPicPr>
          <p:cNvPr id="4" name="Picture 3" descr="A picture containing sitting, table, pair, man&#10;&#10;Description automatically generated">
            <a:extLst>
              <a:ext uri="{FF2B5EF4-FFF2-40B4-BE49-F238E27FC236}">
                <a16:creationId xmlns:a16="http://schemas.microsoft.com/office/drawing/2014/main" id="{F860B1DE-8B47-7340-BE4E-7EA0ABE40264}"/>
              </a:ext>
            </a:extLst>
          </p:cNvPr>
          <p:cNvPicPr>
            <a:picLocks noChangeAspect="1"/>
          </p:cNvPicPr>
          <p:nvPr/>
        </p:nvPicPr>
        <p:blipFill>
          <a:blip r:embed="rId3"/>
          <a:stretch>
            <a:fillRect/>
          </a:stretch>
        </p:blipFill>
        <p:spPr>
          <a:xfrm>
            <a:off x="7000498" y="3647017"/>
            <a:ext cx="4381500" cy="1866900"/>
          </a:xfrm>
          <a:prstGeom prst="rect">
            <a:avLst/>
          </a:prstGeom>
        </p:spPr>
      </p:pic>
    </p:spTree>
    <p:extLst>
      <p:ext uri="{BB962C8B-B14F-4D97-AF65-F5344CB8AC3E}">
        <p14:creationId xmlns:p14="http://schemas.microsoft.com/office/powerpoint/2010/main" val="428994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How does this apply to our network?</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3811895"/>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3964295"/>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841308" y="3126441"/>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228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30832"/>
          </a:xfrm>
          <a:prstGeom prst="rect">
            <a:avLst/>
          </a:prstGeom>
          <a:noFill/>
        </p:spPr>
        <p:txBody>
          <a:bodyPr wrap="square" rtlCol="0">
            <a:spAutoFit/>
          </a:bodyPr>
          <a:lstStyle/>
          <a:p>
            <a:r>
              <a:rPr lang="en-US" sz="900" dirty="0">
                <a:solidFill>
                  <a:schemeClr val="bg1"/>
                </a:solidFill>
              </a:rPr>
              <a:t>NATG</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994393" y="3896157"/>
            <a:ext cx="764591" cy="430887"/>
          </a:xfrm>
          <a:prstGeom prst="rect">
            <a:avLst/>
          </a:prstGeom>
          <a:noFill/>
        </p:spPr>
        <p:txBody>
          <a:bodyPr wrap="square" rtlCol="0">
            <a:spAutoFit/>
          </a:bodyPr>
          <a:lstStyle/>
          <a:p>
            <a:r>
              <a:rPr lang="en-US" sz="1100" dirty="0">
                <a:solidFill>
                  <a:schemeClr val="bg1"/>
                </a:solidFill>
              </a:rPr>
              <a:t>Web</a:t>
            </a:r>
          </a:p>
          <a:p>
            <a:r>
              <a:rPr lang="en-US" sz="1100" dirty="0">
                <a:solidFill>
                  <a:schemeClr val="bg1"/>
                </a:solidFill>
              </a:rPr>
              <a:t>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65957" y="2882543"/>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ED1C5B-2F1D-9147-A117-7FA21303BB40}"/>
              </a:ext>
            </a:extLst>
          </p:cNvPr>
          <p:cNvCxnSpPr>
            <a:cxnSpLocks/>
          </p:cNvCxnSpPr>
          <p:nvPr/>
        </p:nvCxnSpPr>
        <p:spPr>
          <a:xfrm flipH="1" flipV="1">
            <a:off x="2151188" y="3945126"/>
            <a:ext cx="2286261" cy="466181"/>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6CE6BC7-082E-6947-BBF7-1BA0B999128D}"/>
              </a:ext>
            </a:extLst>
          </p:cNvPr>
          <p:cNvCxnSpPr>
            <a:cxnSpLocks/>
          </p:cNvCxnSpPr>
          <p:nvPr/>
        </p:nvCxnSpPr>
        <p:spPr>
          <a:xfrm flipH="1" flipV="1">
            <a:off x="2337569" y="4372969"/>
            <a:ext cx="2040408" cy="165249"/>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FF767CB-EE86-104D-8DFC-CF98E6D407B2}"/>
              </a:ext>
            </a:extLst>
          </p:cNvPr>
          <p:cNvCxnSpPr>
            <a:cxnSpLocks/>
          </p:cNvCxnSpPr>
          <p:nvPr/>
        </p:nvCxnSpPr>
        <p:spPr>
          <a:xfrm>
            <a:off x="2080384" y="4610007"/>
            <a:ext cx="2455795" cy="73359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45BBAD3-BFC9-E24E-A8F3-4DF2CA728FDB}"/>
              </a:ext>
            </a:extLst>
          </p:cNvPr>
          <p:cNvSpPr txBox="1"/>
          <p:nvPr/>
        </p:nvSpPr>
        <p:spPr>
          <a:xfrm>
            <a:off x="4437448" y="5542199"/>
            <a:ext cx="1042273" cy="261610"/>
          </a:xfrm>
          <a:prstGeom prst="rect">
            <a:avLst/>
          </a:prstGeom>
          <a:noFill/>
        </p:spPr>
        <p:txBody>
          <a:bodyPr wrap="none" rtlCol="0">
            <a:spAutoFit/>
          </a:bodyPr>
          <a:lstStyle/>
          <a:p>
            <a:r>
              <a:rPr lang="en-US" sz="1100" dirty="0">
                <a:solidFill>
                  <a:schemeClr val="bg1"/>
                </a:solidFill>
              </a:rPr>
              <a:t>EIP/ Public IP</a:t>
            </a:r>
          </a:p>
        </p:txBody>
      </p:sp>
      <p:sp>
        <p:nvSpPr>
          <p:cNvPr id="17" name="TextBox 16">
            <a:extLst>
              <a:ext uri="{FF2B5EF4-FFF2-40B4-BE49-F238E27FC236}">
                <a16:creationId xmlns:a16="http://schemas.microsoft.com/office/drawing/2014/main" id="{146C2526-000A-F14C-991A-06BF9C81B209}"/>
              </a:ext>
            </a:extLst>
          </p:cNvPr>
          <p:cNvSpPr txBox="1"/>
          <p:nvPr/>
        </p:nvSpPr>
        <p:spPr>
          <a:xfrm>
            <a:off x="4090633" y="3832164"/>
            <a:ext cx="553357" cy="261610"/>
          </a:xfrm>
          <a:prstGeom prst="rect">
            <a:avLst/>
          </a:prstGeom>
          <a:noFill/>
        </p:spPr>
        <p:txBody>
          <a:bodyPr wrap="none" rtlCol="0">
            <a:spAutoFit/>
          </a:bodyPr>
          <a:lstStyle/>
          <a:p>
            <a:r>
              <a:rPr lang="en-US" sz="1100" b="1" dirty="0">
                <a:solidFill>
                  <a:schemeClr val="bg1"/>
                </a:solidFill>
              </a:rPr>
              <a:t>HTTPS</a:t>
            </a:r>
          </a:p>
        </p:txBody>
      </p:sp>
      <p:sp>
        <p:nvSpPr>
          <p:cNvPr id="31" name="TextBox 30">
            <a:extLst>
              <a:ext uri="{FF2B5EF4-FFF2-40B4-BE49-F238E27FC236}">
                <a16:creationId xmlns:a16="http://schemas.microsoft.com/office/drawing/2014/main" id="{CB8C6545-9852-034B-973E-D5DC3F460A24}"/>
              </a:ext>
            </a:extLst>
          </p:cNvPr>
          <p:cNvSpPr txBox="1"/>
          <p:nvPr/>
        </p:nvSpPr>
        <p:spPr>
          <a:xfrm>
            <a:off x="2672584" y="2409634"/>
            <a:ext cx="2286000" cy="523220"/>
          </a:xfrm>
          <a:prstGeom prst="rect">
            <a:avLst/>
          </a:prstGeom>
          <a:solidFill>
            <a:srgbClr val="AFA4C0"/>
          </a:solidFill>
        </p:spPr>
        <p:txBody>
          <a:bodyPr wrap="square" rtlCol="0">
            <a:spAutoFit/>
          </a:bodyPr>
          <a:lstStyle/>
          <a:p>
            <a:pPr algn="ctr"/>
            <a:r>
              <a:rPr lang="en-AU" sz="2800" b="1" dirty="0">
                <a:solidFill>
                  <a:schemeClr val="bg1"/>
                </a:solidFill>
              </a:rPr>
              <a:t>10.0.0.0/16</a:t>
            </a:r>
            <a:endParaRPr lang="en-AU" sz="2800" dirty="0">
              <a:solidFill>
                <a:schemeClr val="bg1"/>
              </a:solidFill>
            </a:endParaRPr>
          </a:p>
        </p:txBody>
      </p:sp>
      <p:sp>
        <p:nvSpPr>
          <p:cNvPr id="33" name="TextBox 32">
            <a:extLst>
              <a:ext uri="{FF2B5EF4-FFF2-40B4-BE49-F238E27FC236}">
                <a16:creationId xmlns:a16="http://schemas.microsoft.com/office/drawing/2014/main" id="{62AE18CD-8684-C042-9F6D-9ACF0547DE42}"/>
              </a:ext>
            </a:extLst>
          </p:cNvPr>
          <p:cNvSpPr txBox="1"/>
          <p:nvPr/>
        </p:nvSpPr>
        <p:spPr>
          <a:xfrm>
            <a:off x="991555" y="5774338"/>
            <a:ext cx="2286000" cy="523220"/>
          </a:xfrm>
          <a:prstGeom prst="rect">
            <a:avLst/>
          </a:prstGeom>
          <a:solidFill>
            <a:srgbClr val="AFA4C0"/>
          </a:solidFill>
        </p:spPr>
        <p:txBody>
          <a:bodyPr wrap="square" rtlCol="0">
            <a:spAutoFit/>
          </a:bodyPr>
          <a:lstStyle/>
          <a:p>
            <a:pPr algn="ctr"/>
            <a:r>
              <a:rPr lang="en-AU" sz="2800" b="1" dirty="0">
                <a:solidFill>
                  <a:schemeClr val="bg1"/>
                </a:solidFill>
              </a:rPr>
              <a:t>10.0.1.0/24</a:t>
            </a:r>
            <a:endParaRPr lang="en-AU" sz="2800" dirty="0">
              <a:solidFill>
                <a:schemeClr val="bg1"/>
              </a:solidFill>
            </a:endParaRPr>
          </a:p>
        </p:txBody>
      </p:sp>
      <p:sp>
        <p:nvSpPr>
          <p:cNvPr id="37" name="TextBox 36">
            <a:extLst>
              <a:ext uri="{FF2B5EF4-FFF2-40B4-BE49-F238E27FC236}">
                <a16:creationId xmlns:a16="http://schemas.microsoft.com/office/drawing/2014/main" id="{8C02564F-973C-064D-893E-FD2FB599C8FB}"/>
              </a:ext>
            </a:extLst>
          </p:cNvPr>
          <p:cNvSpPr txBox="1"/>
          <p:nvPr/>
        </p:nvSpPr>
        <p:spPr>
          <a:xfrm>
            <a:off x="3716695" y="5774167"/>
            <a:ext cx="2286000" cy="523220"/>
          </a:xfrm>
          <a:prstGeom prst="rect">
            <a:avLst/>
          </a:prstGeom>
          <a:solidFill>
            <a:srgbClr val="AFA4C0"/>
          </a:solidFill>
        </p:spPr>
        <p:txBody>
          <a:bodyPr wrap="square" rtlCol="0">
            <a:spAutoFit/>
          </a:bodyPr>
          <a:lstStyle/>
          <a:p>
            <a:pPr algn="ctr"/>
            <a:r>
              <a:rPr lang="en-AU" sz="2800" b="1" dirty="0">
                <a:solidFill>
                  <a:schemeClr val="bg1"/>
                </a:solidFill>
              </a:rPr>
              <a:t>10.0.2.0/24</a:t>
            </a:r>
            <a:endParaRPr lang="en-AU" sz="2800" dirty="0">
              <a:solidFill>
                <a:schemeClr val="bg1"/>
              </a:solidFill>
            </a:endParaRPr>
          </a:p>
        </p:txBody>
      </p:sp>
      <p:cxnSp>
        <p:nvCxnSpPr>
          <p:cNvPr id="38" name="Straight Arrow Connector 37">
            <a:extLst>
              <a:ext uri="{FF2B5EF4-FFF2-40B4-BE49-F238E27FC236}">
                <a16:creationId xmlns:a16="http://schemas.microsoft.com/office/drawing/2014/main" id="{2C9B9199-4050-A643-B582-90E996860A3D}"/>
              </a:ext>
            </a:extLst>
          </p:cNvPr>
          <p:cNvCxnSpPr>
            <a:cxnSpLocks/>
            <a:endCxn id="16" idx="3"/>
          </p:cNvCxnSpPr>
          <p:nvPr/>
        </p:nvCxnSpPr>
        <p:spPr>
          <a:xfrm flipH="1" flipV="1">
            <a:off x="5479721" y="5673004"/>
            <a:ext cx="2512136" cy="176650"/>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38F01B2-EEB2-994D-BB29-7AEE001CD2E1}"/>
              </a:ext>
            </a:extLst>
          </p:cNvPr>
          <p:cNvSpPr txBox="1"/>
          <p:nvPr/>
        </p:nvSpPr>
        <p:spPr>
          <a:xfrm>
            <a:off x="7991858" y="5747821"/>
            <a:ext cx="1518686" cy="584775"/>
          </a:xfrm>
          <a:prstGeom prst="rect">
            <a:avLst/>
          </a:prstGeom>
          <a:solidFill>
            <a:schemeClr val="tx2"/>
          </a:solidFill>
        </p:spPr>
        <p:txBody>
          <a:bodyPr wrap="square" rtlCol="0">
            <a:spAutoFit/>
          </a:bodyPr>
          <a:lstStyle/>
          <a:p>
            <a:r>
              <a:rPr lang="en-US" sz="1600" dirty="0">
                <a:solidFill>
                  <a:schemeClr val="bg1"/>
                </a:solidFill>
              </a:rPr>
              <a:t>Known to the internet</a:t>
            </a:r>
          </a:p>
        </p:txBody>
      </p:sp>
      <p:cxnSp>
        <p:nvCxnSpPr>
          <p:cNvPr id="43" name="Straight Arrow Connector 42">
            <a:extLst>
              <a:ext uri="{FF2B5EF4-FFF2-40B4-BE49-F238E27FC236}">
                <a16:creationId xmlns:a16="http://schemas.microsoft.com/office/drawing/2014/main" id="{231E7C29-C9E3-1B40-8E94-388D59C139BA}"/>
              </a:ext>
            </a:extLst>
          </p:cNvPr>
          <p:cNvCxnSpPr>
            <a:cxnSpLocks/>
          </p:cNvCxnSpPr>
          <p:nvPr/>
        </p:nvCxnSpPr>
        <p:spPr>
          <a:xfrm flipH="1" flipV="1">
            <a:off x="5036861" y="4607214"/>
            <a:ext cx="2954996" cy="1242440"/>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760B96E-8425-F547-AAC4-41E05EAF90CC}"/>
              </a:ext>
            </a:extLst>
          </p:cNvPr>
          <p:cNvSpPr txBox="1"/>
          <p:nvPr/>
        </p:nvSpPr>
        <p:spPr>
          <a:xfrm>
            <a:off x="4616620" y="3841620"/>
            <a:ext cx="1042273" cy="261610"/>
          </a:xfrm>
          <a:prstGeom prst="rect">
            <a:avLst/>
          </a:prstGeom>
          <a:noFill/>
        </p:spPr>
        <p:txBody>
          <a:bodyPr wrap="none" rtlCol="0">
            <a:spAutoFit/>
          </a:bodyPr>
          <a:lstStyle/>
          <a:p>
            <a:r>
              <a:rPr lang="en-US" sz="1100" dirty="0">
                <a:solidFill>
                  <a:schemeClr val="bg1"/>
                </a:solidFill>
              </a:rPr>
              <a:t>EIP/ Public IP</a:t>
            </a:r>
          </a:p>
        </p:txBody>
      </p:sp>
      <p:sp>
        <p:nvSpPr>
          <p:cNvPr id="12" name="TextBox 11">
            <a:extLst>
              <a:ext uri="{FF2B5EF4-FFF2-40B4-BE49-F238E27FC236}">
                <a16:creationId xmlns:a16="http://schemas.microsoft.com/office/drawing/2014/main" id="{02E6C723-E324-B24F-90A5-2A286F50EB9C}"/>
              </a:ext>
            </a:extLst>
          </p:cNvPr>
          <p:cNvSpPr txBox="1"/>
          <p:nvPr/>
        </p:nvSpPr>
        <p:spPr>
          <a:xfrm>
            <a:off x="9545011" y="5622214"/>
            <a:ext cx="2052165" cy="646331"/>
          </a:xfrm>
          <a:prstGeom prst="rect">
            <a:avLst/>
          </a:prstGeom>
          <a:noFill/>
        </p:spPr>
        <p:txBody>
          <a:bodyPr wrap="none" rtlCol="0">
            <a:spAutoFit/>
          </a:bodyPr>
          <a:lstStyle/>
          <a:p>
            <a:r>
              <a:rPr lang="en-AU" dirty="0" err="1">
                <a:solidFill>
                  <a:schemeClr val="bg1"/>
                </a:solidFill>
              </a:rPr>
              <a:t>Eg.</a:t>
            </a:r>
            <a:r>
              <a:rPr lang="en-AU" dirty="0">
                <a:solidFill>
                  <a:schemeClr val="bg1"/>
                </a:solidFill>
              </a:rPr>
              <a:t> </a:t>
            </a:r>
            <a:r>
              <a:rPr lang="en-AU" u="sng" dirty="0">
                <a:solidFill>
                  <a:schemeClr val="bg1"/>
                </a:solidFill>
              </a:rPr>
              <a:t>193.164.2</a:t>
            </a:r>
            <a:r>
              <a:rPr lang="en-AU" dirty="0">
                <a:solidFill>
                  <a:schemeClr val="bg1"/>
                </a:solidFill>
              </a:rPr>
              <a:t>.44 </a:t>
            </a:r>
          </a:p>
          <a:p>
            <a:r>
              <a:rPr lang="en-AU" dirty="0">
                <a:solidFill>
                  <a:schemeClr val="bg1"/>
                </a:solidFill>
              </a:rPr>
              <a:t>and </a:t>
            </a:r>
            <a:r>
              <a:rPr lang="en-AU" u="sng" dirty="0">
                <a:solidFill>
                  <a:schemeClr val="bg1"/>
                </a:solidFill>
              </a:rPr>
              <a:t>193.164.2.</a:t>
            </a:r>
            <a:r>
              <a:rPr lang="en-AU" dirty="0">
                <a:solidFill>
                  <a:schemeClr val="bg1"/>
                </a:solidFill>
              </a:rPr>
              <a:t>35</a:t>
            </a:r>
            <a:endParaRPr lang="en-US" dirty="0">
              <a:solidFill>
                <a:schemeClr val="bg1"/>
              </a:solidFill>
            </a:endParaRPr>
          </a:p>
        </p:txBody>
      </p:sp>
    </p:spTree>
    <p:extLst>
      <p:ext uri="{BB962C8B-B14F-4D97-AF65-F5344CB8AC3E}">
        <p14:creationId xmlns:p14="http://schemas.microsoft.com/office/powerpoint/2010/main" val="163995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7" grpId="0" animBg="1"/>
      <p:bldP spid="39" grpId="0" animBg="1"/>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B2D8-FD21-5546-A37F-28095C227824}"/>
              </a:ext>
            </a:extLst>
          </p:cNvPr>
          <p:cNvSpPr>
            <a:spLocks noGrp="1"/>
          </p:cNvSpPr>
          <p:nvPr>
            <p:ph type="title"/>
          </p:nvPr>
        </p:nvSpPr>
        <p:spPr/>
        <p:txBody>
          <a:bodyPr/>
          <a:lstStyle/>
          <a:p>
            <a:r>
              <a:rPr lang="en-US" dirty="0"/>
              <a:t>Let’s get into the console!</a:t>
            </a:r>
          </a:p>
        </p:txBody>
      </p:sp>
      <p:sp>
        <p:nvSpPr>
          <p:cNvPr id="3" name="Content Placeholder 2">
            <a:extLst>
              <a:ext uri="{FF2B5EF4-FFF2-40B4-BE49-F238E27FC236}">
                <a16:creationId xmlns:a16="http://schemas.microsoft.com/office/drawing/2014/main" id="{6E1104DE-7091-B140-B722-559718CE9B59}"/>
              </a:ext>
            </a:extLst>
          </p:cNvPr>
          <p:cNvSpPr>
            <a:spLocks noGrp="1"/>
          </p:cNvSpPr>
          <p:nvPr>
            <p:ph idx="1"/>
          </p:nvPr>
        </p:nvSpPr>
        <p:spPr/>
        <p:txBody>
          <a:bodyPr/>
          <a:lstStyle/>
          <a:p>
            <a:r>
              <a:rPr lang="en-US" dirty="0"/>
              <a:t>We’re going to use step-by-step guides in GitHub to build….</a:t>
            </a:r>
          </a:p>
          <a:p>
            <a:pPr lvl="1"/>
            <a:r>
              <a:rPr lang="en-US" dirty="0"/>
              <a:t>VPC</a:t>
            </a:r>
          </a:p>
          <a:p>
            <a:pPr lvl="1"/>
            <a:r>
              <a:rPr lang="en-US" dirty="0"/>
              <a:t>Public Subnet</a:t>
            </a:r>
          </a:p>
          <a:p>
            <a:pPr lvl="1"/>
            <a:r>
              <a:rPr lang="en-US" dirty="0"/>
              <a:t>Private Subnet</a:t>
            </a:r>
          </a:p>
        </p:txBody>
      </p:sp>
    </p:spTree>
    <p:extLst>
      <p:ext uri="{BB962C8B-B14F-4D97-AF65-F5344CB8AC3E}">
        <p14:creationId xmlns:p14="http://schemas.microsoft.com/office/powerpoint/2010/main" val="390143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091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ABCA-99DC-DE4F-88C0-FAE15986B76E}"/>
              </a:ext>
            </a:extLst>
          </p:cNvPr>
          <p:cNvSpPr>
            <a:spLocks noGrp="1"/>
          </p:cNvSpPr>
          <p:nvPr>
            <p:ph type="title"/>
          </p:nvPr>
        </p:nvSpPr>
        <p:spPr/>
        <p:txBody>
          <a:bodyPr/>
          <a:lstStyle/>
          <a:p>
            <a:r>
              <a:rPr lang="en-US" dirty="0"/>
              <a:t>					</a:t>
            </a:r>
          </a:p>
        </p:txBody>
      </p:sp>
      <p:sp>
        <p:nvSpPr>
          <p:cNvPr id="3" name="Text Placeholder 2">
            <a:extLst>
              <a:ext uri="{FF2B5EF4-FFF2-40B4-BE49-F238E27FC236}">
                <a16:creationId xmlns:a16="http://schemas.microsoft.com/office/drawing/2014/main" id="{7BBE90D7-3DE0-1E47-A13E-7EA5CED77ED6}"/>
              </a:ext>
            </a:extLst>
          </p:cNvPr>
          <p:cNvSpPr>
            <a:spLocks noGrp="1"/>
          </p:cNvSpPr>
          <p:nvPr>
            <p:ph type="body" idx="1"/>
          </p:nvPr>
        </p:nvSpPr>
        <p:spPr/>
        <p:txBody>
          <a:bodyPr/>
          <a:lstStyle/>
          <a:p>
            <a:r>
              <a:rPr lang="en-US" dirty="0"/>
              <a:t>Hello, I’m Franca</a:t>
            </a:r>
          </a:p>
          <a:p>
            <a:r>
              <a:rPr lang="en-US" dirty="0"/>
              <a:t>Platform Engineer @ SEEK</a:t>
            </a:r>
          </a:p>
        </p:txBody>
      </p:sp>
      <p:sp>
        <p:nvSpPr>
          <p:cNvPr id="4" name="Text Placeholder 3">
            <a:extLst>
              <a:ext uri="{FF2B5EF4-FFF2-40B4-BE49-F238E27FC236}">
                <a16:creationId xmlns:a16="http://schemas.microsoft.com/office/drawing/2014/main" id="{CC68FC19-B2C4-D04E-A064-A1AEBE94BB0A}"/>
              </a:ext>
            </a:extLst>
          </p:cNvPr>
          <p:cNvSpPr>
            <a:spLocks noGrp="1"/>
          </p:cNvSpPr>
          <p:nvPr>
            <p:ph type="body" sz="quarter" idx="16"/>
          </p:nvPr>
        </p:nvSpPr>
        <p:spPr>
          <a:xfrm>
            <a:off x="7574642" y="1081456"/>
            <a:ext cx="3810001" cy="5435091"/>
          </a:xfrm>
        </p:spPr>
        <p:txBody>
          <a:bodyPr/>
          <a:lstStyle/>
          <a:p>
            <a:r>
              <a:rPr lang="en-US" dirty="0"/>
              <a:t>Currently responsible for supporting </a:t>
            </a:r>
            <a:r>
              <a:rPr lang="en-US" dirty="0" err="1"/>
              <a:t>Seek’s</a:t>
            </a:r>
            <a:r>
              <a:rPr lang="en-US" dirty="0"/>
              <a:t> Shared Cloud Networking solutions!</a:t>
            </a:r>
          </a:p>
          <a:p>
            <a:endParaRPr lang="en-US" dirty="0"/>
          </a:p>
          <a:p>
            <a:r>
              <a:rPr lang="en-US" dirty="0"/>
              <a:t>Co-</a:t>
            </a:r>
            <a:r>
              <a:rPr lang="en-US" dirty="0" err="1"/>
              <a:t>Organiser</a:t>
            </a:r>
            <a:r>
              <a:rPr lang="en-US" dirty="0"/>
              <a:t> for DevOps Girls</a:t>
            </a:r>
          </a:p>
          <a:p>
            <a:endParaRPr lang="en-US" dirty="0"/>
          </a:p>
          <a:p>
            <a:r>
              <a:rPr lang="en-US" dirty="0"/>
              <a:t>‘Fell’ into Cloud Networking, but LOVE it!</a:t>
            </a:r>
          </a:p>
          <a:p>
            <a:endParaRPr lang="en-US" dirty="0"/>
          </a:p>
          <a:p>
            <a:r>
              <a:rPr lang="en-US" dirty="0"/>
              <a:t>Passionate about diversity, inclusion and non-traditional pathways to technology</a:t>
            </a:r>
          </a:p>
          <a:p>
            <a:endParaRPr lang="en-US" dirty="0"/>
          </a:p>
          <a:p>
            <a:r>
              <a:rPr lang="en-US" dirty="0"/>
              <a:t>Always learning</a:t>
            </a:r>
          </a:p>
        </p:txBody>
      </p:sp>
      <p:pic>
        <p:nvPicPr>
          <p:cNvPr id="5" name="Picture 4">
            <a:extLst>
              <a:ext uri="{FF2B5EF4-FFF2-40B4-BE49-F238E27FC236}">
                <a16:creationId xmlns:a16="http://schemas.microsoft.com/office/drawing/2014/main" id="{2F2EF6F3-F61A-B44C-8865-79D4CAD0A76A}"/>
              </a:ext>
            </a:extLst>
          </p:cNvPr>
          <p:cNvPicPr>
            <a:picLocks noChangeAspect="1"/>
          </p:cNvPicPr>
          <p:nvPr/>
        </p:nvPicPr>
        <p:blipFill>
          <a:blip r:embed="rId2"/>
          <a:stretch>
            <a:fillRect/>
          </a:stretch>
        </p:blipFill>
        <p:spPr>
          <a:xfrm>
            <a:off x="2161595" y="1433204"/>
            <a:ext cx="2611699" cy="2256508"/>
          </a:xfrm>
          <a:prstGeom prst="rect">
            <a:avLst/>
          </a:prstGeom>
        </p:spPr>
      </p:pic>
    </p:spTree>
    <p:extLst>
      <p:ext uri="{BB962C8B-B14F-4D97-AF65-F5344CB8AC3E}">
        <p14:creationId xmlns:p14="http://schemas.microsoft.com/office/powerpoint/2010/main" val="1035525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5B3A411-39CB-4453-9F3D-FA4820663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1" name="Group 10">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1342AA0-AE41-E847-BE59-6C12C0D27986}"/>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lang="en-US" dirty="0"/>
              <a:t>Bec our Teaching Assistant</a:t>
            </a:r>
          </a:p>
        </p:txBody>
      </p:sp>
      <p:pic>
        <p:nvPicPr>
          <p:cNvPr id="4" name="Content Placeholder 3">
            <a:extLst>
              <a:ext uri="{FF2B5EF4-FFF2-40B4-BE49-F238E27FC236}">
                <a16:creationId xmlns:a16="http://schemas.microsoft.com/office/drawing/2014/main" id="{A9BAB544-9AF2-AC43-95C0-759B04D6FE8E}"/>
              </a:ext>
            </a:extLst>
          </p:cNvPr>
          <p:cNvPicPr>
            <a:picLocks noGrp="1" noChangeAspect="1"/>
          </p:cNvPicPr>
          <p:nvPr>
            <p:ph idx="1"/>
          </p:nvPr>
        </p:nvPicPr>
        <p:blipFill>
          <a:blip r:embed="rId2"/>
          <a:stretch>
            <a:fillRect/>
          </a:stretch>
        </p:blipFill>
        <p:spPr>
          <a:xfrm>
            <a:off x="635457" y="640080"/>
            <a:ext cx="9006840"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4114909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Code of Conduct</a:t>
            </a:r>
          </a:p>
        </p:txBody>
      </p:sp>
      <p:sp>
        <p:nvSpPr>
          <p:cNvPr id="7" name="Content Placeholder 6">
            <a:extLst>
              <a:ext uri="{FF2B5EF4-FFF2-40B4-BE49-F238E27FC236}">
                <a16:creationId xmlns:a16="http://schemas.microsoft.com/office/drawing/2014/main" id="{805C50B6-9D0F-884B-B669-C583C10E37FA}"/>
              </a:ext>
            </a:extLst>
          </p:cNvPr>
          <p:cNvSpPr>
            <a:spLocks noGrp="1"/>
          </p:cNvSpPr>
          <p:nvPr>
            <p:ph sz="half" idx="1"/>
          </p:nvPr>
        </p:nvSpPr>
        <p:spPr/>
        <p:txBody>
          <a:bodyPr anchor="t"/>
          <a:lstStyle/>
          <a:p>
            <a:r>
              <a:rPr lang="en-US" dirty="0"/>
              <a:t>Questions:</a:t>
            </a:r>
          </a:p>
          <a:p>
            <a:pPr lvl="1"/>
            <a:r>
              <a:rPr lang="en-US" dirty="0"/>
              <a:t>“raise your hand” 🙋🏿‍♀️</a:t>
            </a:r>
          </a:p>
          <a:p>
            <a:pPr lvl="1"/>
            <a:r>
              <a:rPr lang="en-US" dirty="0"/>
              <a:t>Post in the chat 🆘</a:t>
            </a:r>
          </a:p>
          <a:p>
            <a:r>
              <a:rPr lang="en-US" dirty="0"/>
              <a:t>Practical help:</a:t>
            </a:r>
          </a:p>
          <a:p>
            <a:pPr lvl="1"/>
            <a:r>
              <a:rPr lang="en-US" dirty="0"/>
              <a:t>Ask your group first </a:t>
            </a:r>
          </a:p>
          <a:p>
            <a:pPr lvl="1"/>
            <a:r>
              <a:rPr lang="en-US" dirty="0"/>
              <a:t>We’ll cycle through the breakout groups</a:t>
            </a:r>
          </a:p>
          <a:p>
            <a:pPr lvl="1"/>
            <a:r>
              <a:rPr lang="en-US" dirty="0"/>
              <a:t>Bring your questions back to the group</a:t>
            </a:r>
          </a:p>
          <a:p>
            <a:r>
              <a:rPr lang="en-US" dirty="0"/>
              <a:t>Fight virtual fatigue</a:t>
            </a:r>
          </a:p>
          <a:p>
            <a:r>
              <a:rPr lang="en-US" dirty="0"/>
              <a:t>Photos 💚 / ❤️</a:t>
            </a:r>
          </a:p>
          <a:p>
            <a:endParaRPr lang="en-US" dirty="0"/>
          </a:p>
        </p:txBody>
      </p:sp>
      <p:sp>
        <p:nvSpPr>
          <p:cNvPr id="11" name="Content Placeholder 10">
            <a:extLst>
              <a:ext uri="{FF2B5EF4-FFF2-40B4-BE49-F238E27FC236}">
                <a16:creationId xmlns:a16="http://schemas.microsoft.com/office/drawing/2014/main" id="{E480E37F-A61F-024E-817D-CD568EDFEF7F}"/>
              </a:ext>
            </a:extLst>
          </p:cNvPr>
          <p:cNvSpPr>
            <a:spLocks noGrp="1"/>
          </p:cNvSpPr>
          <p:nvPr>
            <p:ph sz="half" idx="2"/>
          </p:nvPr>
        </p:nvSpPr>
        <p:spPr/>
        <p:txBody>
          <a:bodyPr anchor="t"/>
          <a:lstStyle/>
          <a:p>
            <a:r>
              <a:rPr lang="en-US" dirty="0"/>
              <a:t>Inclusive</a:t>
            </a:r>
          </a:p>
          <a:p>
            <a:r>
              <a:rPr lang="en-US" dirty="0"/>
              <a:t>Judgement-free</a:t>
            </a:r>
          </a:p>
          <a:p>
            <a:r>
              <a:rPr lang="en-US" dirty="0"/>
              <a:t>No feigning surprise</a:t>
            </a:r>
          </a:p>
          <a:p>
            <a:r>
              <a:rPr lang="en-US" dirty="0"/>
              <a:t>No “well </a:t>
            </a:r>
            <a:r>
              <a:rPr lang="en-US" dirty="0" err="1"/>
              <a:t>actuallys</a:t>
            </a:r>
            <a:r>
              <a:rPr lang="en-US" dirty="0"/>
              <a:t>”</a:t>
            </a:r>
          </a:p>
          <a:p>
            <a:r>
              <a:rPr lang="en-US" dirty="0"/>
              <a:t>No back-seat driving</a:t>
            </a:r>
          </a:p>
          <a:p>
            <a:r>
              <a:rPr lang="en-US" dirty="0"/>
              <a:t>No subtle “isms”</a:t>
            </a:r>
          </a:p>
        </p:txBody>
      </p:sp>
      <p:pic>
        <p:nvPicPr>
          <p:cNvPr id="8" name="Picture 7" descr="A picture containing room, puzzle&#10;&#10;Description automatically generated">
            <a:extLst>
              <a:ext uri="{FF2B5EF4-FFF2-40B4-BE49-F238E27FC236}">
                <a16:creationId xmlns:a16="http://schemas.microsoft.com/office/drawing/2014/main" id="{988E01E0-7C49-2B4D-8EE6-8232C70098B0}"/>
              </a:ext>
            </a:extLst>
          </p:cNvPr>
          <p:cNvPicPr>
            <a:picLocks noChangeAspect="1"/>
          </p:cNvPicPr>
          <p:nvPr/>
        </p:nvPicPr>
        <p:blipFill>
          <a:blip r:embed="rId3"/>
          <a:stretch>
            <a:fillRect/>
          </a:stretch>
        </p:blipFill>
        <p:spPr>
          <a:xfrm>
            <a:off x="9017000" y="4483100"/>
            <a:ext cx="3175000" cy="2374900"/>
          </a:xfrm>
          <a:prstGeom prst="rect">
            <a:avLst/>
          </a:prstGeom>
        </p:spPr>
      </p:pic>
    </p:spTree>
    <p:extLst>
      <p:ext uri="{BB962C8B-B14F-4D97-AF65-F5344CB8AC3E}">
        <p14:creationId xmlns:p14="http://schemas.microsoft.com/office/powerpoint/2010/main" val="2742576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16813EF7-689A-B34D-901A-35FEF4BB84C0}"/>
              </a:ext>
            </a:extLst>
          </p:cNvPr>
          <p:cNvPicPr>
            <a:picLocks noGrp="1" noChangeAspect="1"/>
          </p:cNvPicPr>
          <p:nvPr>
            <p:ph type="pic" sz="quarter" idx="13"/>
          </p:nvPr>
        </p:nvPicPr>
        <p:blipFill rotWithShape="1">
          <a:blip r:embed="rId2">
            <a:alphaModFix amt="50000"/>
          </a:blip>
          <a:srcRect b="18773"/>
          <a:stretch/>
        </p:blipFill>
        <p:spPr>
          <a:xfrm>
            <a:off x="20" y="10"/>
            <a:ext cx="12191980" cy="6857990"/>
          </a:xfrm>
          <a:prstGeom prst="rect">
            <a:avLst/>
          </a:prstGeom>
        </p:spPr>
      </p:pic>
      <p:sp>
        <p:nvSpPr>
          <p:cNvPr id="2" name="Title 1">
            <a:extLst>
              <a:ext uri="{FF2B5EF4-FFF2-40B4-BE49-F238E27FC236}">
                <a16:creationId xmlns:a16="http://schemas.microsoft.com/office/drawing/2014/main" id="{1F62194D-5F83-B54A-9F19-389C25B19BD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b="1" dirty="0"/>
              <a:t>Who are you?</a:t>
            </a:r>
          </a:p>
        </p:txBody>
      </p:sp>
      <p:sp>
        <p:nvSpPr>
          <p:cNvPr id="7" name="TextBox 6">
            <a:extLst>
              <a:ext uri="{FF2B5EF4-FFF2-40B4-BE49-F238E27FC236}">
                <a16:creationId xmlns:a16="http://schemas.microsoft.com/office/drawing/2014/main" id="{96FB7C39-6D5C-4246-859F-D3E77C879423}"/>
              </a:ext>
            </a:extLst>
          </p:cNvPr>
          <p:cNvSpPr txBox="1"/>
          <p:nvPr/>
        </p:nvSpPr>
        <p:spPr>
          <a:xfrm>
            <a:off x="5840607" y="6359694"/>
            <a:ext cx="6351373" cy="338554"/>
          </a:xfrm>
          <a:prstGeom prst="rect">
            <a:avLst/>
          </a:prstGeom>
          <a:noFill/>
        </p:spPr>
        <p:txBody>
          <a:bodyPr wrap="square" rtlCol="0">
            <a:spAutoFit/>
          </a:bodyPr>
          <a:lstStyle/>
          <a:p>
            <a:r>
              <a:rPr lang="en-US" sz="1600" dirty="0"/>
              <a:t>Image sourced from: </a:t>
            </a:r>
            <a:r>
              <a:rPr lang="en-AU" sz="1600" dirty="0">
                <a:hlinkClick r:id="rId3"/>
              </a:rPr>
              <a:t>https://broadlygenderphotos.vice.com/</a:t>
            </a:r>
            <a:endParaRPr lang="en-US" sz="1600" dirty="0"/>
          </a:p>
        </p:txBody>
      </p:sp>
      <p:sp>
        <p:nvSpPr>
          <p:cNvPr id="5" name="Text Placeholder 4">
            <a:extLst>
              <a:ext uri="{FF2B5EF4-FFF2-40B4-BE49-F238E27FC236}">
                <a16:creationId xmlns:a16="http://schemas.microsoft.com/office/drawing/2014/main" id="{699C2BAF-7B6B-0F4B-9919-561F89618477}"/>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9070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1230E9-F861-444B-B0A6-282A230336B5}"/>
              </a:ext>
            </a:extLst>
          </p:cNvPr>
          <p:cNvSpPr txBox="1"/>
          <p:nvPr/>
        </p:nvSpPr>
        <p:spPr>
          <a:xfrm>
            <a:off x="2545773" y="436418"/>
            <a:ext cx="3169457" cy="369332"/>
          </a:xfrm>
          <a:prstGeom prst="rect">
            <a:avLst/>
          </a:prstGeom>
          <a:noFill/>
        </p:spPr>
        <p:txBody>
          <a:bodyPr wrap="none" rtlCol="0">
            <a:spAutoFit/>
          </a:bodyPr>
          <a:lstStyle/>
          <a:p>
            <a:r>
              <a:rPr lang="en-US" dirty="0"/>
              <a:t>Our Agenda for the 2 days</a:t>
            </a:r>
          </a:p>
        </p:txBody>
      </p:sp>
    </p:spTree>
    <p:extLst>
      <p:ext uri="{BB962C8B-B14F-4D97-AF65-F5344CB8AC3E}">
        <p14:creationId xmlns:p14="http://schemas.microsoft.com/office/powerpoint/2010/main" val="4071686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Two Modes of Learning</a:t>
            </a:r>
          </a:p>
        </p:txBody>
      </p:sp>
      <p:sp>
        <p:nvSpPr>
          <p:cNvPr id="3" name="Content Placeholder 2">
            <a:extLst>
              <a:ext uri="{FF2B5EF4-FFF2-40B4-BE49-F238E27FC236}">
                <a16:creationId xmlns:a16="http://schemas.microsoft.com/office/drawing/2014/main" id="{E82D75A0-6804-EB43-BFCB-50A09196A0EA}"/>
              </a:ext>
            </a:extLst>
          </p:cNvPr>
          <p:cNvSpPr>
            <a:spLocks noGrp="1"/>
          </p:cNvSpPr>
          <p:nvPr>
            <p:ph sz="half" idx="1"/>
          </p:nvPr>
        </p:nvSpPr>
        <p:spPr>
          <a:xfrm>
            <a:off x="818712" y="2222287"/>
            <a:ext cx="5185873" cy="3580767"/>
          </a:xfrm>
        </p:spPr>
        <p:txBody>
          <a:bodyPr anchor="ctr"/>
          <a:lstStyle/>
          <a:p>
            <a:pPr marL="0" indent="0">
              <a:buNone/>
            </a:pPr>
            <a:r>
              <a:rPr lang="en-US" sz="3200" dirty="0"/>
              <a:t>Theory</a:t>
            </a:r>
          </a:p>
          <a:p>
            <a:pPr marL="0" indent="0">
              <a:buNone/>
            </a:pPr>
            <a:r>
              <a:rPr lang="en-US" dirty="0"/>
              <a:t>We’ll introduce you to some concepts and answer questions</a:t>
            </a:r>
          </a:p>
          <a:p>
            <a:pPr marL="0" indent="0">
              <a:buNone/>
            </a:pPr>
            <a:endParaRPr lang="en-US" dirty="0"/>
          </a:p>
        </p:txBody>
      </p:sp>
      <p:sp>
        <p:nvSpPr>
          <p:cNvPr id="4" name="Content Placeholder 3">
            <a:extLst>
              <a:ext uri="{FF2B5EF4-FFF2-40B4-BE49-F238E27FC236}">
                <a16:creationId xmlns:a16="http://schemas.microsoft.com/office/drawing/2014/main" id="{E73BD8D0-462E-BE4F-BC2F-7779E0F3D54A}"/>
              </a:ext>
            </a:extLst>
          </p:cNvPr>
          <p:cNvSpPr>
            <a:spLocks noGrp="1"/>
          </p:cNvSpPr>
          <p:nvPr>
            <p:ph sz="half" idx="2"/>
          </p:nvPr>
        </p:nvSpPr>
        <p:spPr>
          <a:xfrm>
            <a:off x="6187415" y="2222288"/>
            <a:ext cx="5194583" cy="3433158"/>
          </a:xfrm>
        </p:spPr>
        <p:txBody>
          <a:bodyPr anchor="ctr"/>
          <a:lstStyle/>
          <a:p>
            <a:pPr marL="0" indent="0">
              <a:buNone/>
            </a:pPr>
            <a:r>
              <a:rPr lang="en-US" sz="3200" dirty="0"/>
              <a:t>Hands On</a:t>
            </a:r>
          </a:p>
          <a:p>
            <a:pPr marL="0" indent="0">
              <a:buNone/>
            </a:pPr>
            <a:r>
              <a:rPr lang="en-US" dirty="0"/>
              <a:t>We’ll jump into the AWS console and start creating our cloud networks</a:t>
            </a:r>
          </a:p>
          <a:p>
            <a:pPr marL="0" indent="0">
              <a:buNone/>
            </a:pPr>
            <a:endParaRPr lang="en-US" dirty="0"/>
          </a:p>
        </p:txBody>
      </p:sp>
      <p:pic>
        <p:nvPicPr>
          <p:cNvPr id="6" name="Graphic 5" descr="Blackboard">
            <a:extLst>
              <a:ext uri="{FF2B5EF4-FFF2-40B4-BE49-F238E27FC236}">
                <a16:creationId xmlns:a16="http://schemas.microsoft.com/office/drawing/2014/main" id="{2210F782-D9E9-714C-8520-6B3BD9751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4003" y="4796650"/>
            <a:ext cx="914400" cy="914400"/>
          </a:xfrm>
          <a:prstGeom prst="rect">
            <a:avLst/>
          </a:prstGeom>
        </p:spPr>
      </p:pic>
      <p:pic>
        <p:nvPicPr>
          <p:cNvPr id="8" name="Graphic 7" descr="Closed book">
            <a:extLst>
              <a:ext uri="{FF2B5EF4-FFF2-40B4-BE49-F238E27FC236}">
                <a16:creationId xmlns:a16="http://schemas.microsoft.com/office/drawing/2014/main" id="{B28E6035-4AFE-2341-8BC7-F19E39B8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1100" y="4796650"/>
            <a:ext cx="914400" cy="914400"/>
          </a:xfrm>
          <a:prstGeom prst="rect">
            <a:avLst/>
          </a:prstGeom>
        </p:spPr>
      </p:pic>
      <p:pic>
        <p:nvPicPr>
          <p:cNvPr id="10" name="Graphic 9" descr="Open book">
            <a:extLst>
              <a:ext uri="{FF2B5EF4-FFF2-40B4-BE49-F238E27FC236}">
                <a16:creationId xmlns:a16="http://schemas.microsoft.com/office/drawing/2014/main" id="{5FEB0357-E0CB-9749-9FE2-BAC2B4C898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7985" y="4796650"/>
            <a:ext cx="914400" cy="914400"/>
          </a:xfrm>
          <a:prstGeom prst="rect">
            <a:avLst/>
          </a:prstGeom>
        </p:spPr>
      </p:pic>
      <p:pic>
        <p:nvPicPr>
          <p:cNvPr id="12" name="Graphic 11" descr="Laptop">
            <a:extLst>
              <a:ext uri="{FF2B5EF4-FFF2-40B4-BE49-F238E27FC236}">
                <a16:creationId xmlns:a16="http://schemas.microsoft.com/office/drawing/2014/main" id="{F8A221BF-95CA-B94F-8222-C5066BB570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0441" y="4741045"/>
            <a:ext cx="914400" cy="914400"/>
          </a:xfrm>
          <a:prstGeom prst="rect">
            <a:avLst/>
          </a:prstGeom>
        </p:spPr>
      </p:pic>
      <p:pic>
        <p:nvPicPr>
          <p:cNvPr id="14" name="Graphic 13" descr="Robot">
            <a:extLst>
              <a:ext uri="{FF2B5EF4-FFF2-40B4-BE49-F238E27FC236}">
                <a16:creationId xmlns:a16="http://schemas.microsoft.com/office/drawing/2014/main" id="{30361235-7951-0545-823A-15799BF1B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6500" y="4796650"/>
            <a:ext cx="914400" cy="914400"/>
          </a:xfrm>
          <a:prstGeom prst="rect">
            <a:avLst/>
          </a:prstGeom>
        </p:spPr>
      </p:pic>
      <p:pic>
        <p:nvPicPr>
          <p:cNvPr id="18" name="Graphic 17" descr="Cloud Computing">
            <a:extLst>
              <a:ext uri="{FF2B5EF4-FFF2-40B4-BE49-F238E27FC236}">
                <a16:creationId xmlns:a16="http://schemas.microsoft.com/office/drawing/2014/main" id="{03915672-A4B9-7E42-B422-BEE5215634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934" y="4796650"/>
            <a:ext cx="914400" cy="914400"/>
          </a:xfrm>
          <a:prstGeom prst="rect">
            <a:avLst/>
          </a:prstGeom>
        </p:spPr>
      </p:pic>
    </p:spTree>
    <p:extLst>
      <p:ext uri="{BB962C8B-B14F-4D97-AF65-F5344CB8AC3E}">
        <p14:creationId xmlns:p14="http://schemas.microsoft.com/office/powerpoint/2010/main" val="11595686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9">
      <a:dk1>
        <a:srgbClr val="222222"/>
      </a:dk1>
      <a:lt1>
        <a:srgbClr val="FFFFFF"/>
      </a:lt1>
      <a:dk2>
        <a:srgbClr val="313131"/>
      </a:dk2>
      <a:lt2>
        <a:srgbClr val="FEFAC9"/>
      </a:lt2>
      <a:accent1>
        <a:srgbClr val="E56F83"/>
      </a:accent1>
      <a:accent2>
        <a:srgbClr val="F3A447"/>
      </a:accent2>
      <a:accent3>
        <a:srgbClr val="E7BC29"/>
      </a:accent3>
      <a:accent4>
        <a:srgbClr val="92BBD0"/>
      </a:accent4>
      <a:accent5>
        <a:srgbClr val="9C85C0"/>
      </a:accent5>
      <a:accent6>
        <a:srgbClr val="809EC2"/>
      </a:accent6>
      <a:hlink>
        <a:srgbClr val="F7ECFF"/>
      </a:hlink>
      <a:folHlink>
        <a:srgbClr val="7F6F6F"/>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8691</TotalTime>
  <Words>1870</Words>
  <Application>Microsoft Macintosh PowerPoint</Application>
  <PresentationFormat>Widescreen</PresentationFormat>
  <Paragraphs>239</Paragraphs>
  <Slides>22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Century Gothic</vt:lpstr>
      <vt:lpstr>Wingdings 2</vt:lpstr>
      <vt:lpstr>Quotable</vt:lpstr>
      <vt:lpstr>PowerPoint Presentation</vt:lpstr>
      <vt:lpstr>Cloud Network Security</vt:lpstr>
      <vt:lpstr>PowerPoint Presentation</vt:lpstr>
      <vt:lpstr>     </vt:lpstr>
      <vt:lpstr>Bec our Teaching Assistant</vt:lpstr>
      <vt:lpstr>Code of Conduct</vt:lpstr>
      <vt:lpstr>Who are you?</vt:lpstr>
      <vt:lpstr>PowerPoint Presentation</vt:lpstr>
      <vt:lpstr>Two Modes of Learning</vt:lpstr>
      <vt:lpstr>Networking 101</vt:lpstr>
      <vt:lpstr>The what and why of AWS</vt:lpstr>
      <vt:lpstr>History: What came before AWS?</vt:lpstr>
      <vt:lpstr>Shared Responsibility Model</vt:lpstr>
      <vt:lpstr>Networking OSI Model (Open Systems Interconnection)</vt:lpstr>
      <vt:lpstr>Cloud Networks - AWS</vt:lpstr>
      <vt:lpstr>Intro to AWS Networking Resources</vt:lpstr>
      <vt:lpstr>What does this look like as infra?</vt:lpstr>
      <vt:lpstr>IPs and CIDR Ranges</vt:lpstr>
      <vt:lpstr>Key Terms…</vt:lpstr>
      <vt:lpstr>Subnetting</vt:lpstr>
      <vt:lpstr>How does this apply to our network?</vt:lpstr>
      <vt:lpstr>Let’s get into the console!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Franca Moretto</dc:creator>
  <cp:lastModifiedBy>Franca Moretto</cp:lastModifiedBy>
  <cp:revision>13</cp:revision>
  <dcterms:created xsi:type="dcterms:W3CDTF">2020-05-18T06:43:23Z</dcterms:created>
  <dcterms:modified xsi:type="dcterms:W3CDTF">2020-06-03T05:52:19Z</dcterms:modified>
</cp:coreProperties>
</file>